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5" r:id="rId12"/>
    <p:sldId id="269" r:id="rId13"/>
    <p:sldId id="266" r:id="rId14"/>
    <p:sldId id="270" r:id="rId15"/>
    <p:sldId id="271" r:id="rId16"/>
    <p:sldId id="272" r:id="rId17"/>
    <p:sldId id="273" r:id="rId18"/>
    <p:sldId id="278" r:id="rId19"/>
    <p:sldId id="279" r:id="rId20"/>
    <p:sldId id="274" r:id="rId21"/>
    <p:sldId id="275" r:id="rId22"/>
    <p:sldId id="276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1" r:id="rId33"/>
    <p:sldId id="292" r:id="rId34"/>
    <p:sldId id="289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11" r:id="rId45"/>
    <p:sldId id="313" r:id="rId46"/>
    <p:sldId id="315" r:id="rId47"/>
    <p:sldId id="301" r:id="rId48"/>
    <p:sldId id="304" r:id="rId49"/>
    <p:sldId id="302" r:id="rId50"/>
    <p:sldId id="303" r:id="rId51"/>
    <p:sldId id="305" r:id="rId52"/>
    <p:sldId id="306" r:id="rId53"/>
    <p:sldId id="307" r:id="rId54"/>
    <p:sldId id="308" r:id="rId55"/>
    <p:sldId id="309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8C5C2-DA26-411A-A7B1-DB4F38471E2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BFC3F9-A19C-4FD0-B269-623255AA2DDA}">
      <dgm:prSet/>
      <dgm:spPr/>
      <dgm:t>
        <a:bodyPr/>
        <a:lstStyle/>
        <a:p>
          <a:r>
            <a:rPr lang="pl-PL"/>
            <a:t>Istotą wypoczynku </a:t>
          </a:r>
          <a:r>
            <a:rPr lang="pl-PL" b="1"/>
            <a:t>nie jest </a:t>
          </a:r>
          <a:r>
            <a:rPr lang="pl-PL"/>
            <a:t>proste odwrócenie szeregu procesów fizjologicznych i biochemicznych prowadzących podczas pracy do zmęczenia. Jest to </a:t>
          </a:r>
          <a:r>
            <a:rPr lang="pl-PL" b="1"/>
            <a:t>aktywny</a:t>
          </a:r>
          <a:r>
            <a:rPr lang="pl-PL"/>
            <a:t> i złożony proces prowadzący do: </a:t>
          </a:r>
          <a:endParaRPr lang="en-US"/>
        </a:p>
      </dgm:t>
    </dgm:pt>
    <dgm:pt modelId="{61B048F0-1BCA-4797-A4F0-794052315AF2}" type="parTrans" cxnId="{3ECF187C-000A-4D7D-AA19-37B361DAD62E}">
      <dgm:prSet/>
      <dgm:spPr/>
      <dgm:t>
        <a:bodyPr/>
        <a:lstStyle/>
        <a:p>
          <a:endParaRPr lang="en-US"/>
        </a:p>
      </dgm:t>
    </dgm:pt>
    <dgm:pt modelId="{DFE1AE7D-95C3-4D96-A2F8-F29D0961F12F}" type="sibTrans" cxnId="{3ECF187C-000A-4D7D-AA19-37B361DAD62E}">
      <dgm:prSet/>
      <dgm:spPr/>
      <dgm:t>
        <a:bodyPr/>
        <a:lstStyle/>
        <a:p>
          <a:endParaRPr lang="en-US"/>
        </a:p>
      </dgm:t>
    </dgm:pt>
    <dgm:pt modelId="{510A7F37-3211-41B8-8182-72A61EEA080E}">
      <dgm:prSet/>
      <dgm:spPr/>
      <dgm:t>
        <a:bodyPr/>
        <a:lstStyle/>
        <a:p>
          <a:r>
            <a:rPr lang="pl-PL"/>
            <a:t>odbudowy zużytego potencjału energetycznego,</a:t>
          </a:r>
          <a:endParaRPr lang="en-US"/>
        </a:p>
      </dgm:t>
    </dgm:pt>
    <dgm:pt modelId="{C77EDF8C-F8B9-4C74-A8B6-85BC05A823DB}" type="parTrans" cxnId="{146C07B9-338C-4731-B091-C1241BC75099}">
      <dgm:prSet/>
      <dgm:spPr/>
      <dgm:t>
        <a:bodyPr/>
        <a:lstStyle/>
        <a:p>
          <a:endParaRPr lang="en-US"/>
        </a:p>
      </dgm:t>
    </dgm:pt>
    <dgm:pt modelId="{21837BAD-7F53-4381-AF08-37073247FFF9}" type="sibTrans" cxnId="{146C07B9-338C-4731-B091-C1241BC75099}">
      <dgm:prSet/>
      <dgm:spPr/>
      <dgm:t>
        <a:bodyPr/>
        <a:lstStyle/>
        <a:p>
          <a:endParaRPr lang="en-US"/>
        </a:p>
      </dgm:t>
    </dgm:pt>
    <dgm:pt modelId="{244B4AA9-D752-417A-95D4-017F777F2734}">
      <dgm:prSet/>
      <dgm:spPr/>
      <dgm:t>
        <a:bodyPr/>
        <a:lstStyle/>
        <a:p>
          <a:r>
            <a:rPr lang="pl-PL"/>
            <a:t>przywrócenia sprawności wszystkim narządom i układom</a:t>
          </a:r>
          <a:endParaRPr lang="en-US"/>
        </a:p>
      </dgm:t>
    </dgm:pt>
    <dgm:pt modelId="{0836EE13-61FF-4459-A28E-E0C80DF504BC}" type="parTrans" cxnId="{FE77F19D-5919-41C1-A25D-853F2E9F85E2}">
      <dgm:prSet/>
      <dgm:spPr/>
      <dgm:t>
        <a:bodyPr/>
        <a:lstStyle/>
        <a:p>
          <a:endParaRPr lang="en-US"/>
        </a:p>
      </dgm:t>
    </dgm:pt>
    <dgm:pt modelId="{CE1FC07D-57B5-4D19-85B1-49A1CA301D3E}" type="sibTrans" cxnId="{FE77F19D-5919-41C1-A25D-853F2E9F85E2}">
      <dgm:prSet/>
      <dgm:spPr/>
      <dgm:t>
        <a:bodyPr/>
        <a:lstStyle/>
        <a:p>
          <a:endParaRPr lang="en-US"/>
        </a:p>
      </dgm:t>
    </dgm:pt>
    <dgm:pt modelId="{882E759D-1136-4311-BDE9-9C52ED766264}">
      <dgm:prSet/>
      <dgm:spPr/>
      <dgm:t>
        <a:bodyPr/>
        <a:lstStyle/>
        <a:p>
          <a:r>
            <a:rPr lang="pl-PL"/>
            <a:t>zapewnienia równowagi funkcjonalnej organizmu</a:t>
          </a:r>
          <a:endParaRPr lang="en-US"/>
        </a:p>
      </dgm:t>
    </dgm:pt>
    <dgm:pt modelId="{A5225C81-9E49-48AD-9DEC-83887A8BE192}" type="parTrans" cxnId="{29B62C89-5D45-4032-96B0-FDAE6B38D568}">
      <dgm:prSet/>
      <dgm:spPr/>
      <dgm:t>
        <a:bodyPr/>
        <a:lstStyle/>
        <a:p>
          <a:endParaRPr lang="en-US"/>
        </a:p>
      </dgm:t>
    </dgm:pt>
    <dgm:pt modelId="{309878C2-9BFF-433D-BC96-1714C0118AE5}" type="sibTrans" cxnId="{29B62C89-5D45-4032-96B0-FDAE6B38D568}">
      <dgm:prSet/>
      <dgm:spPr/>
      <dgm:t>
        <a:bodyPr/>
        <a:lstStyle/>
        <a:p>
          <a:endParaRPr lang="en-US"/>
        </a:p>
      </dgm:t>
    </dgm:pt>
    <dgm:pt modelId="{6E7F3BFF-A497-44AC-9130-C997EA4C47AE}" type="pres">
      <dgm:prSet presAssocID="{CE28C5C2-DA26-411A-A7B1-DB4F38471E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EE2BB7-6151-4FBC-BFF1-5C171B8ED9E9}" type="pres">
      <dgm:prSet presAssocID="{6BBFC3F9-A19C-4FD0-B269-623255AA2DDA}" presName="hierRoot1" presStyleCnt="0"/>
      <dgm:spPr/>
    </dgm:pt>
    <dgm:pt modelId="{CC7B23E7-3D11-4FE2-AA05-EC68B27B2D5E}" type="pres">
      <dgm:prSet presAssocID="{6BBFC3F9-A19C-4FD0-B269-623255AA2DDA}" presName="composite" presStyleCnt="0"/>
      <dgm:spPr/>
    </dgm:pt>
    <dgm:pt modelId="{E80730F9-EA35-4FA4-BDAF-49CE4CAF8C8C}" type="pres">
      <dgm:prSet presAssocID="{6BBFC3F9-A19C-4FD0-B269-623255AA2DDA}" presName="background" presStyleLbl="node0" presStyleIdx="0" presStyleCnt="4"/>
      <dgm:spPr/>
    </dgm:pt>
    <dgm:pt modelId="{6A855B45-8E44-426E-9543-FC7ACD5B6DD8}" type="pres">
      <dgm:prSet presAssocID="{6BBFC3F9-A19C-4FD0-B269-623255AA2DDA}" presName="text" presStyleLbl="fgAcc0" presStyleIdx="0" presStyleCnt="4">
        <dgm:presLayoutVars>
          <dgm:chPref val="3"/>
        </dgm:presLayoutVars>
      </dgm:prSet>
      <dgm:spPr/>
    </dgm:pt>
    <dgm:pt modelId="{F595BE6E-7BFB-44AB-930B-C8671938AAD0}" type="pres">
      <dgm:prSet presAssocID="{6BBFC3F9-A19C-4FD0-B269-623255AA2DDA}" presName="hierChild2" presStyleCnt="0"/>
      <dgm:spPr/>
    </dgm:pt>
    <dgm:pt modelId="{BB3AB672-35C4-4B37-893E-FCA14C096AC3}" type="pres">
      <dgm:prSet presAssocID="{510A7F37-3211-41B8-8182-72A61EEA080E}" presName="hierRoot1" presStyleCnt="0"/>
      <dgm:spPr/>
    </dgm:pt>
    <dgm:pt modelId="{538D8B52-07C9-4BDF-9FD1-806D4A9CA064}" type="pres">
      <dgm:prSet presAssocID="{510A7F37-3211-41B8-8182-72A61EEA080E}" presName="composite" presStyleCnt="0"/>
      <dgm:spPr/>
    </dgm:pt>
    <dgm:pt modelId="{DD221575-2331-4BBA-9B9E-C2B482123C83}" type="pres">
      <dgm:prSet presAssocID="{510A7F37-3211-41B8-8182-72A61EEA080E}" presName="background" presStyleLbl="node0" presStyleIdx="1" presStyleCnt="4"/>
      <dgm:spPr/>
    </dgm:pt>
    <dgm:pt modelId="{BD075FD9-CC49-41FF-BF8D-83862A05409F}" type="pres">
      <dgm:prSet presAssocID="{510A7F37-3211-41B8-8182-72A61EEA080E}" presName="text" presStyleLbl="fgAcc0" presStyleIdx="1" presStyleCnt="4">
        <dgm:presLayoutVars>
          <dgm:chPref val="3"/>
        </dgm:presLayoutVars>
      </dgm:prSet>
      <dgm:spPr/>
    </dgm:pt>
    <dgm:pt modelId="{D3C8B074-CABB-410F-93D6-B338888C469D}" type="pres">
      <dgm:prSet presAssocID="{510A7F37-3211-41B8-8182-72A61EEA080E}" presName="hierChild2" presStyleCnt="0"/>
      <dgm:spPr/>
    </dgm:pt>
    <dgm:pt modelId="{C263BB9D-BD76-4C9C-BD1A-11BF52D6C014}" type="pres">
      <dgm:prSet presAssocID="{244B4AA9-D752-417A-95D4-017F777F2734}" presName="hierRoot1" presStyleCnt="0"/>
      <dgm:spPr/>
    </dgm:pt>
    <dgm:pt modelId="{4AE625C9-03E2-454C-AC87-26717F67FE35}" type="pres">
      <dgm:prSet presAssocID="{244B4AA9-D752-417A-95D4-017F777F2734}" presName="composite" presStyleCnt="0"/>
      <dgm:spPr/>
    </dgm:pt>
    <dgm:pt modelId="{CF84A68C-4AF7-43C4-A06D-7BBE7E633A6F}" type="pres">
      <dgm:prSet presAssocID="{244B4AA9-D752-417A-95D4-017F777F2734}" presName="background" presStyleLbl="node0" presStyleIdx="2" presStyleCnt="4"/>
      <dgm:spPr/>
    </dgm:pt>
    <dgm:pt modelId="{FB6D3C6D-601F-4F43-9069-9375C64D322C}" type="pres">
      <dgm:prSet presAssocID="{244B4AA9-D752-417A-95D4-017F777F2734}" presName="text" presStyleLbl="fgAcc0" presStyleIdx="2" presStyleCnt="4">
        <dgm:presLayoutVars>
          <dgm:chPref val="3"/>
        </dgm:presLayoutVars>
      </dgm:prSet>
      <dgm:spPr/>
    </dgm:pt>
    <dgm:pt modelId="{C0C712CD-75C8-4E5C-9157-14B601E1AB80}" type="pres">
      <dgm:prSet presAssocID="{244B4AA9-D752-417A-95D4-017F777F2734}" presName="hierChild2" presStyleCnt="0"/>
      <dgm:spPr/>
    </dgm:pt>
    <dgm:pt modelId="{3C8490EE-9FBD-4F22-8DFE-249164497D5E}" type="pres">
      <dgm:prSet presAssocID="{882E759D-1136-4311-BDE9-9C52ED766264}" presName="hierRoot1" presStyleCnt="0"/>
      <dgm:spPr/>
    </dgm:pt>
    <dgm:pt modelId="{78EBED4E-E741-412C-A088-C946D8B65AD8}" type="pres">
      <dgm:prSet presAssocID="{882E759D-1136-4311-BDE9-9C52ED766264}" presName="composite" presStyleCnt="0"/>
      <dgm:spPr/>
    </dgm:pt>
    <dgm:pt modelId="{CF3F45C5-865C-4FE4-9CD7-7FD2E98B6493}" type="pres">
      <dgm:prSet presAssocID="{882E759D-1136-4311-BDE9-9C52ED766264}" presName="background" presStyleLbl="node0" presStyleIdx="3" presStyleCnt="4"/>
      <dgm:spPr/>
    </dgm:pt>
    <dgm:pt modelId="{8074744E-477D-4C55-B976-E778509AE2F1}" type="pres">
      <dgm:prSet presAssocID="{882E759D-1136-4311-BDE9-9C52ED766264}" presName="text" presStyleLbl="fgAcc0" presStyleIdx="3" presStyleCnt="4">
        <dgm:presLayoutVars>
          <dgm:chPref val="3"/>
        </dgm:presLayoutVars>
      </dgm:prSet>
      <dgm:spPr/>
    </dgm:pt>
    <dgm:pt modelId="{E11FF5CA-6E15-4790-BDB8-7B96AB0C0040}" type="pres">
      <dgm:prSet presAssocID="{882E759D-1136-4311-BDE9-9C52ED766264}" presName="hierChild2" presStyleCnt="0"/>
      <dgm:spPr/>
    </dgm:pt>
  </dgm:ptLst>
  <dgm:cxnLst>
    <dgm:cxn modelId="{998FD568-11A4-4060-BBDD-BDBC5D55E500}" type="presOf" srcId="{CE28C5C2-DA26-411A-A7B1-DB4F38471E2A}" destId="{6E7F3BFF-A497-44AC-9130-C997EA4C47AE}" srcOrd="0" destOrd="0" presId="urn:microsoft.com/office/officeart/2005/8/layout/hierarchy1"/>
    <dgm:cxn modelId="{87442B58-66D4-4117-862F-EAE96EC785A9}" type="presOf" srcId="{510A7F37-3211-41B8-8182-72A61EEA080E}" destId="{BD075FD9-CC49-41FF-BF8D-83862A05409F}" srcOrd="0" destOrd="0" presId="urn:microsoft.com/office/officeart/2005/8/layout/hierarchy1"/>
    <dgm:cxn modelId="{3ECF187C-000A-4D7D-AA19-37B361DAD62E}" srcId="{CE28C5C2-DA26-411A-A7B1-DB4F38471E2A}" destId="{6BBFC3F9-A19C-4FD0-B269-623255AA2DDA}" srcOrd="0" destOrd="0" parTransId="{61B048F0-1BCA-4797-A4F0-794052315AF2}" sibTransId="{DFE1AE7D-95C3-4D96-A2F8-F29D0961F12F}"/>
    <dgm:cxn modelId="{F4F5F27E-385F-4748-B607-522F3CD1B5D7}" type="presOf" srcId="{882E759D-1136-4311-BDE9-9C52ED766264}" destId="{8074744E-477D-4C55-B976-E778509AE2F1}" srcOrd="0" destOrd="0" presId="urn:microsoft.com/office/officeart/2005/8/layout/hierarchy1"/>
    <dgm:cxn modelId="{B0C89386-DACC-4BE2-8232-7C82617FE2B4}" type="presOf" srcId="{244B4AA9-D752-417A-95D4-017F777F2734}" destId="{FB6D3C6D-601F-4F43-9069-9375C64D322C}" srcOrd="0" destOrd="0" presId="urn:microsoft.com/office/officeart/2005/8/layout/hierarchy1"/>
    <dgm:cxn modelId="{29B62C89-5D45-4032-96B0-FDAE6B38D568}" srcId="{CE28C5C2-DA26-411A-A7B1-DB4F38471E2A}" destId="{882E759D-1136-4311-BDE9-9C52ED766264}" srcOrd="3" destOrd="0" parTransId="{A5225C81-9E49-48AD-9DEC-83887A8BE192}" sibTransId="{309878C2-9BFF-433D-BC96-1714C0118AE5}"/>
    <dgm:cxn modelId="{FE77F19D-5919-41C1-A25D-853F2E9F85E2}" srcId="{CE28C5C2-DA26-411A-A7B1-DB4F38471E2A}" destId="{244B4AA9-D752-417A-95D4-017F777F2734}" srcOrd="2" destOrd="0" parTransId="{0836EE13-61FF-4459-A28E-E0C80DF504BC}" sibTransId="{CE1FC07D-57B5-4D19-85B1-49A1CA301D3E}"/>
    <dgm:cxn modelId="{146C07B9-338C-4731-B091-C1241BC75099}" srcId="{CE28C5C2-DA26-411A-A7B1-DB4F38471E2A}" destId="{510A7F37-3211-41B8-8182-72A61EEA080E}" srcOrd="1" destOrd="0" parTransId="{C77EDF8C-F8B9-4C74-A8B6-85BC05A823DB}" sibTransId="{21837BAD-7F53-4381-AF08-37073247FFF9}"/>
    <dgm:cxn modelId="{86A1D0E9-9040-4D18-9613-4B9C750DB3EF}" type="presOf" srcId="{6BBFC3F9-A19C-4FD0-B269-623255AA2DDA}" destId="{6A855B45-8E44-426E-9543-FC7ACD5B6DD8}" srcOrd="0" destOrd="0" presId="urn:microsoft.com/office/officeart/2005/8/layout/hierarchy1"/>
    <dgm:cxn modelId="{908574E7-14CC-44E4-BF17-1A7D4315C9E1}" type="presParOf" srcId="{6E7F3BFF-A497-44AC-9130-C997EA4C47AE}" destId="{E4EE2BB7-6151-4FBC-BFF1-5C171B8ED9E9}" srcOrd="0" destOrd="0" presId="urn:microsoft.com/office/officeart/2005/8/layout/hierarchy1"/>
    <dgm:cxn modelId="{7FAFD924-BEDB-4210-A9E1-1F0F2FD1B039}" type="presParOf" srcId="{E4EE2BB7-6151-4FBC-BFF1-5C171B8ED9E9}" destId="{CC7B23E7-3D11-4FE2-AA05-EC68B27B2D5E}" srcOrd="0" destOrd="0" presId="urn:microsoft.com/office/officeart/2005/8/layout/hierarchy1"/>
    <dgm:cxn modelId="{D28D940C-FD73-4091-8C38-BB13D73F5BEA}" type="presParOf" srcId="{CC7B23E7-3D11-4FE2-AA05-EC68B27B2D5E}" destId="{E80730F9-EA35-4FA4-BDAF-49CE4CAF8C8C}" srcOrd="0" destOrd="0" presId="urn:microsoft.com/office/officeart/2005/8/layout/hierarchy1"/>
    <dgm:cxn modelId="{CF627354-5BF7-4157-B406-03955EB6857B}" type="presParOf" srcId="{CC7B23E7-3D11-4FE2-AA05-EC68B27B2D5E}" destId="{6A855B45-8E44-426E-9543-FC7ACD5B6DD8}" srcOrd="1" destOrd="0" presId="urn:microsoft.com/office/officeart/2005/8/layout/hierarchy1"/>
    <dgm:cxn modelId="{DD74D611-5EEA-43F2-841C-BE860CA54C08}" type="presParOf" srcId="{E4EE2BB7-6151-4FBC-BFF1-5C171B8ED9E9}" destId="{F595BE6E-7BFB-44AB-930B-C8671938AAD0}" srcOrd="1" destOrd="0" presId="urn:microsoft.com/office/officeart/2005/8/layout/hierarchy1"/>
    <dgm:cxn modelId="{164BF34A-4577-4161-B533-27AB4312409F}" type="presParOf" srcId="{6E7F3BFF-A497-44AC-9130-C997EA4C47AE}" destId="{BB3AB672-35C4-4B37-893E-FCA14C096AC3}" srcOrd="1" destOrd="0" presId="urn:microsoft.com/office/officeart/2005/8/layout/hierarchy1"/>
    <dgm:cxn modelId="{F71002E3-B2B1-4B10-B087-2C0D683152FB}" type="presParOf" srcId="{BB3AB672-35C4-4B37-893E-FCA14C096AC3}" destId="{538D8B52-07C9-4BDF-9FD1-806D4A9CA064}" srcOrd="0" destOrd="0" presId="urn:microsoft.com/office/officeart/2005/8/layout/hierarchy1"/>
    <dgm:cxn modelId="{E6600611-6362-4D75-B7B2-D00EE07597E0}" type="presParOf" srcId="{538D8B52-07C9-4BDF-9FD1-806D4A9CA064}" destId="{DD221575-2331-4BBA-9B9E-C2B482123C83}" srcOrd="0" destOrd="0" presId="urn:microsoft.com/office/officeart/2005/8/layout/hierarchy1"/>
    <dgm:cxn modelId="{F3246096-135B-4D82-8B80-4A54CA525C06}" type="presParOf" srcId="{538D8B52-07C9-4BDF-9FD1-806D4A9CA064}" destId="{BD075FD9-CC49-41FF-BF8D-83862A05409F}" srcOrd="1" destOrd="0" presId="urn:microsoft.com/office/officeart/2005/8/layout/hierarchy1"/>
    <dgm:cxn modelId="{9697D4D9-575A-477E-AED9-2D360784229E}" type="presParOf" srcId="{BB3AB672-35C4-4B37-893E-FCA14C096AC3}" destId="{D3C8B074-CABB-410F-93D6-B338888C469D}" srcOrd="1" destOrd="0" presId="urn:microsoft.com/office/officeart/2005/8/layout/hierarchy1"/>
    <dgm:cxn modelId="{782D4D2C-6A82-4DD5-AEB8-979D5857133B}" type="presParOf" srcId="{6E7F3BFF-A497-44AC-9130-C997EA4C47AE}" destId="{C263BB9D-BD76-4C9C-BD1A-11BF52D6C014}" srcOrd="2" destOrd="0" presId="urn:microsoft.com/office/officeart/2005/8/layout/hierarchy1"/>
    <dgm:cxn modelId="{EEB5537F-5E5C-449E-85B5-BEC71ECC943D}" type="presParOf" srcId="{C263BB9D-BD76-4C9C-BD1A-11BF52D6C014}" destId="{4AE625C9-03E2-454C-AC87-26717F67FE35}" srcOrd="0" destOrd="0" presId="urn:microsoft.com/office/officeart/2005/8/layout/hierarchy1"/>
    <dgm:cxn modelId="{09B43509-789E-4ABC-A8BC-C1C121A86950}" type="presParOf" srcId="{4AE625C9-03E2-454C-AC87-26717F67FE35}" destId="{CF84A68C-4AF7-43C4-A06D-7BBE7E633A6F}" srcOrd="0" destOrd="0" presId="urn:microsoft.com/office/officeart/2005/8/layout/hierarchy1"/>
    <dgm:cxn modelId="{8A7EAC76-131D-4E89-9332-95357599E0E3}" type="presParOf" srcId="{4AE625C9-03E2-454C-AC87-26717F67FE35}" destId="{FB6D3C6D-601F-4F43-9069-9375C64D322C}" srcOrd="1" destOrd="0" presId="urn:microsoft.com/office/officeart/2005/8/layout/hierarchy1"/>
    <dgm:cxn modelId="{8E05D91C-1A08-4BD0-85A4-5CFE85422DDE}" type="presParOf" srcId="{C263BB9D-BD76-4C9C-BD1A-11BF52D6C014}" destId="{C0C712CD-75C8-4E5C-9157-14B601E1AB80}" srcOrd="1" destOrd="0" presId="urn:microsoft.com/office/officeart/2005/8/layout/hierarchy1"/>
    <dgm:cxn modelId="{C6B9F723-D5E8-4517-8BE1-E4FB29251F6A}" type="presParOf" srcId="{6E7F3BFF-A497-44AC-9130-C997EA4C47AE}" destId="{3C8490EE-9FBD-4F22-8DFE-249164497D5E}" srcOrd="3" destOrd="0" presId="urn:microsoft.com/office/officeart/2005/8/layout/hierarchy1"/>
    <dgm:cxn modelId="{014CD5AC-7EC3-4E2B-BA14-1BDA3E4CFC6C}" type="presParOf" srcId="{3C8490EE-9FBD-4F22-8DFE-249164497D5E}" destId="{78EBED4E-E741-412C-A088-C946D8B65AD8}" srcOrd="0" destOrd="0" presId="urn:microsoft.com/office/officeart/2005/8/layout/hierarchy1"/>
    <dgm:cxn modelId="{1C647BEB-AE88-4668-A18B-613FD948BCEA}" type="presParOf" srcId="{78EBED4E-E741-412C-A088-C946D8B65AD8}" destId="{CF3F45C5-865C-4FE4-9CD7-7FD2E98B6493}" srcOrd="0" destOrd="0" presId="urn:microsoft.com/office/officeart/2005/8/layout/hierarchy1"/>
    <dgm:cxn modelId="{A24D0DC9-B915-46DF-B4A7-46FE20B531B7}" type="presParOf" srcId="{78EBED4E-E741-412C-A088-C946D8B65AD8}" destId="{8074744E-477D-4C55-B976-E778509AE2F1}" srcOrd="1" destOrd="0" presId="urn:microsoft.com/office/officeart/2005/8/layout/hierarchy1"/>
    <dgm:cxn modelId="{2E92769E-E8B2-418C-BB16-7F6A280F23D0}" type="presParOf" srcId="{3C8490EE-9FBD-4F22-8DFE-249164497D5E}" destId="{E11FF5CA-6E15-4790-BDB8-7B96AB0C00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3AD64A-27FD-4193-B6E5-614260DDBA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9FB947-0584-40D1-A4E5-FE995388EACE}">
      <dgm:prSet/>
      <dgm:spPr/>
      <dgm:t>
        <a:bodyPr/>
        <a:lstStyle/>
        <a:p>
          <a:r>
            <a:rPr lang="pl-PL"/>
            <a:t>Podtyp II B pracuje przez 10 sek</a:t>
          </a:r>
          <a:endParaRPr lang="en-US"/>
        </a:p>
      </dgm:t>
    </dgm:pt>
    <dgm:pt modelId="{3578DB9D-1209-4F4E-83CB-247FE1A05302}" type="parTrans" cxnId="{BBA7734A-3E0C-432C-A311-596C87F6B146}">
      <dgm:prSet/>
      <dgm:spPr/>
      <dgm:t>
        <a:bodyPr/>
        <a:lstStyle/>
        <a:p>
          <a:endParaRPr lang="en-US"/>
        </a:p>
      </dgm:t>
    </dgm:pt>
    <dgm:pt modelId="{AF760524-7493-4944-B274-ABDA67741C4B}" type="sibTrans" cxnId="{BBA7734A-3E0C-432C-A311-596C87F6B146}">
      <dgm:prSet/>
      <dgm:spPr/>
      <dgm:t>
        <a:bodyPr/>
        <a:lstStyle/>
        <a:p>
          <a:endParaRPr lang="en-US"/>
        </a:p>
      </dgm:t>
    </dgm:pt>
    <dgm:pt modelId="{C2B6A1AB-F234-4E5F-A3C1-A92AC83C36C0}">
      <dgm:prSet/>
      <dgm:spPr/>
      <dgm:t>
        <a:bodyPr/>
        <a:lstStyle/>
        <a:p>
          <a:r>
            <a:rPr lang="pl-PL"/>
            <a:t>Podtyp II A </a:t>
          </a:r>
          <a:endParaRPr lang="en-US"/>
        </a:p>
      </dgm:t>
    </dgm:pt>
    <dgm:pt modelId="{5953C82A-4D6E-4BC8-A9BB-6C916BD5E92D}" type="parTrans" cxnId="{37138EF8-A163-41D8-9831-7C663BDF38D4}">
      <dgm:prSet/>
      <dgm:spPr/>
      <dgm:t>
        <a:bodyPr/>
        <a:lstStyle/>
        <a:p>
          <a:endParaRPr lang="en-US"/>
        </a:p>
      </dgm:t>
    </dgm:pt>
    <dgm:pt modelId="{EACF383C-3164-4F92-9D6F-F26522A4D213}" type="sibTrans" cxnId="{37138EF8-A163-41D8-9831-7C663BDF38D4}">
      <dgm:prSet/>
      <dgm:spPr/>
      <dgm:t>
        <a:bodyPr/>
        <a:lstStyle/>
        <a:p>
          <a:endParaRPr lang="en-US"/>
        </a:p>
      </dgm:t>
    </dgm:pt>
    <dgm:pt modelId="{0AFCD23F-2258-4DC5-96E0-C6E3AE819F6D}">
      <dgm:prSet/>
      <dgm:spPr/>
      <dgm:t>
        <a:bodyPr/>
        <a:lstStyle/>
        <a:p>
          <a:r>
            <a:rPr lang="pl-PL"/>
            <a:t>Podtyp II C</a:t>
          </a:r>
          <a:endParaRPr lang="en-US"/>
        </a:p>
      </dgm:t>
    </dgm:pt>
    <dgm:pt modelId="{D698E4F2-CAEB-4CEB-B3D7-8D42625DB55D}" type="parTrans" cxnId="{49374B75-B759-48A6-8670-A0F2FBD858EE}">
      <dgm:prSet/>
      <dgm:spPr/>
      <dgm:t>
        <a:bodyPr/>
        <a:lstStyle/>
        <a:p>
          <a:endParaRPr lang="en-US"/>
        </a:p>
      </dgm:t>
    </dgm:pt>
    <dgm:pt modelId="{1A982546-D818-40B1-97B9-2C5F4D624095}" type="sibTrans" cxnId="{49374B75-B759-48A6-8670-A0F2FBD858EE}">
      <dgm:prSet/>
      <dgm:spPr/>
      <dgm:t>
        <a:bodyPr/>
        <a:lstStyle/>
        <a:p>
          <a:endParaRPr lang="en-US"/>
        </a:p>
      </dgm:t>
    </dgm:pt>
    <dgm:pt modelId="{98054F75-F5F1-4E67-8043-977E60F03169}">
      <dgm:prSet/>
      <dgm:spPr/>
      <dgm:t>
        <a:bodyPr/>
        <a:lstStyle/>
        <a:p>
          <a:r>
            <a:rPr lang="pl-PL" dirty="0">
              <a:solidFill>
                <a:srgbClr val="FF0000"/>
              </a:solidFill>
            </a:rPr>
            <a:t>Podtyp I B</a:t>
          </a:r>
          <a:endParaRPr lang="en-US" dirty="0">
            <a:solidFill>
              <a:srgbClr val="FF0000"/>
            </a:solidFill>
          </a:endParaRPr>
        </a:p>
      </dgm:t>
    </dgm:pt>
    <dgm:pt modelId="{EC29190D-F642-4327-8862-947D32BF667E}" type="parTrans" cxnId="{D97B36E0-7D47-4914-9665-204B32A5EF71}">
      <dgm:prSet/>
      <dgm:spPr/>
      <dgm:t>
        <a:bodyPr/>
        <a:lstStyle/>
        <a:p>
          <a:endParaRPr lang="en-US"/>
        </a:p>
      </dgm:t>
    </dgm:pt>
    <dgm:pt modelId="{22C5EEE3-8573-443E-8669-0F3CBF67DDB1}" type="sibTrans" cxnId="{D97B36E0-7D47-4914-9665-204B32A5EF71}">
      <dgm:prSet/>
      <dgm:spPr/>
      <dgm:t>
        <a:bodyPr/>
        <a:lstStyle/>
        <a:p>
          <a:endParaRPr lang="en-US"/>
        </a:p>
      </dgm:t>
    </dgm:pt>
    <dgm:pt modelId="{B6597290-26AC-40C1-AB30-9E880C206A7B}">
      <dgm:prSet/>
      <dgm:spPr/>
      <dgm:t>
        <a:bodyPr/>
        <a:lstStyle/>
        <a:p>
          <a:r>
            <a:rPr lang="pl-PL" dirty="0">
              <a:solidFill>
                <a:srgbClr val="FF0000"/>
              </a:solidFill>
            </a:rPr>
            <a:t>Podtyp I A</a:t>
          </a:r>
          <a:endParaRPr lang="en-US" dirty="0">
            <a:solidFill>
              <a:srgbClr val="FF0000"/>
            </a:solidFill>
          </a:endParaRPr>
        </a:p>
      </dgm:t>
    </dgm:pt>
    <dgm:pt modelId="{BD0DDAFF-14FD-4C05-946A-FD4391DE0F22}" type="parTrans" cxnId="{30189F14-2ADB-43EA-86D2-1A9065D48B78}">
      <dgm:prSet/>
      <dgm:spPr/>
      <dgm:t>
        <a:bodyPr/>
        <a:lstStyle/>
        <a:p>
          <a:endParaRPr lang="en-US"/>
        </a:p>
      </dgm:t>
    </dgm:pt>
    <dgm:pt modelId="{A6C00BD2-8CB9-461E-A2C9-1F2048CCEF84}" type="sibTrans" cxnId="{30189F14-2ADB-43EA-86D2-1A9065D48B78}">
      <dgm:prSet/>
      <dgm:spPr/>
      <dgm:t>
        <a:bodyPr/>
        <a:lstStyle/>
        <a:p>
          <a:endParaRPr lang="en-US"/>
        </a:p>
      </dgm:t>
    </dgm:pt>
    <dgm:pt modelId="{48D739F3-760A-408A-869E-A9D43603484C}" type="pres">
      <dgm:prSet presAssocID="{213AD64A-27FD-4193-B6E5-614260DDBA04}" presName="linear" presStyleCnt="0">
        <dgm:presLayoutVars>
          <dgm:animLvl val="lvl"/>
          <dgm:resizeHandles val="exact"/>
        </dgm:presLayoutVars>
      </dgm:prSet>
      <dgm:spPr/>
    </dgm:pt>
    <dgm:pt modelId="{97E5A22F-3994-4574-B244-9408CD75F8CD}" type="pres">
      <dgm:prSet presAssocID="{469FB947-0584-40D1-A4E5-FE995388EAC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443CD9-C188-423D-935C-9A8B1644B526}" type="pres">
      <dgm:prSet presAssocID="{AF760524-7493-4944-B274-ABDA67741C4B}" presName="spacer" presStyleCnt="0"/>
      <dgm:spPr/>
    </dgm:pt>
    <dgm:pt modelId="{511F9D49-E857-4643-8027-466922A7D62E}" type="pres">
      <dgm:prSet presAssocID="{C2B6A1AB-F234-4E5F-A3C1-A92AC83C36C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E69648E-8F77-434B-AD07-52E4A76E9933}" type="pres">
      <dgm:prSet presAssocID="{EACF383C-3164-4F92-9D6F-F26522A4D213}" presName="spacer" presStyleCnt="0"/>
      <dgm:spPr/>
    </dgm:pt>
    <dgm:pt modelId="{A97BF72C-8D45-4450-BA6B-399D07512407}" type="pres">
      <dgm:prSet presAssocID="{0AFCD23F-2258-4DC5-96E0-C6E3AE819F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791D01D-B909-42D3-9B39-76F77B483370}" type="pres">
      <dgm:prSet presAssocID="{1A982546-D818-40B1-97B9-2C5F4D624095}" presName="spacer" presStyleCnt="0"/>
      <dgm:spPr/>
    </dgm:pt>
    <dgm:pt modelId="{837E54E8-FBA5-4F93-9C6C-7AE22949171D}" type="pres">
      <dgm:prSet presAssocID="{98054F75-F5F1-4E67-8043-977E60F031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B330E6-8C92-4B38-8846-45A341CB46B4}" type="pres">
      <dgm:prSet presAssocID="{22C5EEE3-8573-443E-8669-0F3CBF67DDB1}" presName="spacer" presStyleCnt="0"/>
      <dgm:spPr/>
    </dgm:pt>
    <dgm:pt modelId="{275C5724-6389-41CD-9706-EEDD3354CB0D}" type="pres">
      <dgm:prSet presAssocID="{B6597290-26AC-40C1-AB30-9E880C206A7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0189F14-2ADB-43EA-86D2-1A9065D48B78}" srcId="{213AD64A-27FD-4193-B6E5-614260DDBA04}" destId="{B6597290-26AC-40C1-AB30-9E880C206A7B}" srcOrd="4" destOrd="0" parTransId="{BD0DDAFF-14FD-4C05-946A-FD4391DE0F22}" sibTransId="{A6C00BD2-8CB9-461E-A2C9-1F2048CCEF84}"/>
    <dgm:cxn modelId="{17EC835E-19D2-4908-8E27-1DFEBA5692AE}" type="presOf" srcId="{98054F75-F5F1-4E67-8043-977E60F03169}" destId="{837E54E8-FBA5-4F93-9C6C-7AE22949171D}" srcOrd="0" destOrd="0" presId="urn:microsoft.com/office/officeart/2005/8/layout/vList2"/>
    <dgm:cxn modelId="{AFB64E5F-1AB4-453C-90DF-B21015F25E2E}" type="presOf" srcId="{469FB947-0584-40D1-A4E5-FE995388EACE}" destId="{97E5A22F-3994-4574-B244-9408CD75F8CD}" srcOrd="0" destOrd="0" presId="urn:microsoft.com/office/officeart/2005/8/layout/vList2"/>
    <dgm:cxn modelId="{F3C87348-3FBC-4596-A242-B6497433B9DF}" type="presOf" srcId="{0AFCD23F-2258-4DC5-96E0-C6E3AE819F6D}" destId="{A97BF72C-8D45-4450-BA6B-399D07512407}" srcOrd="0" destOrd="0" presId="urn:microsoft.com/office/officeart/2005/8/layout/vList2"/>
    <dgm:cxn modelId="{BBA7734A-3E0C-432C-A311-596C87F6B146}" srcId="{213AD64A-27FD-4193-B6E5-614260DDBA04}" destId="{469FB947-0584-40D1-A4E5-FE995388EACE}" srcOrd="0" destOrd="0" parTransId="{3578DB9D-1209-4F4E-83CB-247FE1A05302}" sibTransId="{AF760524-7493-4944-B274-ABDA67741C4B}"/>
    <dgm:cxn modelId="{49374B75-B759-48A6-8670-A0F2FBD858EE}" srcId="{213AD64A-27FD-4193-B6E5-614260DDBA04}" destId="{0AFCD23F-2258-4DC5-96E0-C6E3AE819F6D}" srcOrd="2" destOrd="0" parTransId="{D698E4F2-CAEB-4CEB-B3D7-8D42625DB55D}" sibTransId="{1A982546-D818-40B1-97B9-2C5F4D624095}"/>
    <dgm:cxn modelId="{9FB133AF-B942-45C8-9908-A1A1F0220AD6}" type="presOf" srcId="{B6597290-26AC-40C1-AB30-9E880C206A7B}" destId="{275C5724-6389-41CD-9706-EEDD3354CB0D}" srcOrd="0" destOrd="0" presId="urn:microsoft.com/office/officeart/2005/8/layout/vList2"/>
    <dgm:cxn modelId="{288D7CB2-ABFD-4F1B-99DB-2A51D0E7CD71}" type="presOf" srcId="{C2B6A1AB-F234-4E5F-A3C1-A92AC83C36C0}" destId="{511F9D49-E857-4643-8027-466922A7D62E}" srcOrd="0" destOrd="0" presId="urn:microsoft.com/office/officeart/2005/8/layout/vList2"/>
    <dgm:cxn modelId="{639917C7-FD07-49FE-AB8C-C448313FDCCF}" type="presOf" srcId="{213AD64A-27FD-4193-B6E5-614260DDBA04}" destId="{48D739F3-760A-408A-869E-A9D43603484C}" srcOrd="0" destOrd="0" presId="urn:microsoft.com/office/officeart/2005/8/layout/vList2"/>
    <dgm:cxn modelId="{D97B36E0-7D47-4914-9665-204B32A5EF71}" srcId="{213AD64A-27FD-4193-B6E5-614260DDBA04}" destId="{98054F75-F5F1-4E67-8043-977E60F03169}" srcOrd="3" destOrd="0" parTransId="{EC29190D-F642-4327-8862-947D32BF667E}" sibTransId="{22C5EEE3-8573-443E-8669-0F3CBF67DDB1}"/>
    <dgm:cxn modelId="{37138EF8-A163-41D8-9831-7C663BDF38D4}" srcId="{213AD64A-27FD-4193-B6E5-614260DDBA04}" destId="{C2B6A1AB-F234-4E5F-A3C1-A92AC83C36C0}" srcOrd="1" destOrd="0" parTransId="{5953C82A-4D6E-4BC8-A9BB-6C916BD5E92D}" sibTransId="{EACF383C-3164-4F92-9D6F-F26522A4D213}"/>
    <dgm:cxn modelId="{16361D40-5CA3-4A0E-AF31-C103947318A0}" type="presParOf" srcId="{48D739F3-760A-408A-869E-A9D43603484C}" destId="{97E5A22F-3994-4574-B244-9408CD75F8CD}" srcOrd="0" destOrd="0" presId="urn:microsoft.com/office/officeart/2005/8/layout/vList2"/>
    <dgm:cxn modelId="{8B0951DA-A562-4F36-9AFF-5096CAB52508}" type="presParOf" srcId="{48D739F3-760A-408A-869E-A9D43603484C}" destId="{20443CD9-C188-423D-935C-9A8B1644B526}" srcOrd="1" destOrd="0" presId="urn:microsoft.com/office/officeart/2005/8/layout/vList2"/>
    <dgm:cxn modelId="{C6CEA26D-BCBB-4F0F-97F8-912E54CBD0AF}" type="presParOf" srcId="{48D739F3-760A-408A-869E-A9D43603484C}" destId="{511F9D49-E857-4643-8027-466922A7D62E}" srcOrd="2" destOrd="0" presId="urn:microsoft.com/office/officeart/2005/8/layout/vList2"/>
    <dgm:cxn modelId="{534DEBCF-8C9E-463D-8AE5-E40A32AF676D}" type="presParOf" srcId="{48D739F3-760A-408A-869E-A9D43603484C}" destId="{6E69648E-8F77-434B-AD07-52E4A76E9933}" srcOrd="3" destOrd="0" presId="urn:microsoft.com/office/officeart/2005/8/layout/vList2"/>
    <dgm:cxn modelId="{2CFE64E9-C1B0-44A0-9DB5-4FC433254F6D}" type="presParOf" srcId="{48D739F3-760A-408A-869E-A9D43603484C}" destId="{A97BF72C-8D45-4450-BA6B-399D07512407}" srcOrd="4" destOrd="0" presId="urn:microsoft.com/office/officeart/2005/8/layout/vList2"/>
    <dgm:cxn modelId="{97FE09D8-C7A3-4CDD-B6D4-0DA104AB592C}" type="presParOf" srcId="{48D739F3-760A-408A-869E-A9D43603484C}" destId="{8791D01D-B909-42D3-9B39-76F77B483370}" srcOrd="5" destOrd="0" presId="urn:microsoft.com/office/officeart/2005/8/layout/vList2"/>
    <dgm:cxn modelId="{305A9D9A-C1B8-4FBC-ACF8-6F1466B8EC4F}" type="presParOf" srcId="{48D739F3-760A-408A-869E-A9D43603484C}" destId="{837E54E8-FBA5-4F93-9C6C-7AE22949171D}" srcOrd="6" destOrd="0" presId="urn:microsoft.com/office/officeart/2005/8/layout/vList2"/>
    <dgm:cxn modelId="{97DA5559-EC12-4689-9D99-D2D49B23CB7E}" type="presParOf" srcId="{48D739F3-760A-408A-869E-A9D43603484C}" destId="{B6B330E6-8C92-4B38-8846-45A341CB46B4}" srcOrd="7" destOrd="0" presId="urn:microsoft.com/office/officeart/2005/8/layout/vList2"/>
    <dgm:cxn modelId="{21297AC6-FFE9-4084-816D-D4BAB3E45C2C}" type="presParOf" srcId="{48D739F3-760A-408A-869E-A9D43603484C}" destId="{275C5724-6389-41CD-9706-EEDD3354CB0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8C5C2-DA26-411A-A7B1-DB4F38471E2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22A4D2-C00A-4400-AD2C-DACC1A6E269A}">
      <dgm:prSet/>
      <dgm:spPr/>
      <dgm:t>
        <a:bodyPr/>
        <a:lstStyle/>
        <a:p>
          <a:r>
            <a:rPr lang="pl-PL"/>
            <a:t>Jest to proces przywracania spoczynkowej homeostazy ustroju</a:t>
          </a:r>
        </a:p>
      </dgm:t>
    </dgm:pt>
    <dgm:pt modelId="{5002B2C9-BAD7-412A-8BEC-5697CF3F22B3}" type="sibTrans" cxnId="{AD14B0A1-65C6-47EC-80CE-BF544A7BB861}">
      <dgm:prSet/>
      <dgm:spPr/>
      <dgm:t>
        <a:bodyPr/>
        <a:lstStyle/>
        <a:p>
          <a:endParaRPr lang="pl-PL"/>
        </a:p>
      </dgm:t>
    </dgm:pt>
    <dgm:pt modelId="{61F5C22A-71E0-46C2-AE6D-A6BB95D93D3D}" type="parTrans" cxnId="{AD14B0A1-65C6-47EC-80CE-BF544A7BB861}">
      <dgm:prSet/>
      <dgm:spPr/>
      <dgm:t>
        <a:bodyPr/>
        <a:lstStyle/>
        <a:p>
          <a:endParaRPr lang="pl-PL"/>
        </a:p>
      </dgm:t>
    </dgm:pt>
    <dgm:pt modelId="{07D5F0F1-65F1-4AA0-9006-D8C625091D2F}">
      <dgm:prSet/>
      <dgm:spPr/>
      <dgm:t>
        <a:bodyPr/>
        <a:lstStyle/>
        <a:p>
          <a:r>
            <a:rPr lang="pl-PL"/>
            <a:t>Restytucja jest dynamicznie zmiennym stanem organizmu, zależnym od nasilenia zaburzeń w środowisku wewnętrznym</a:t>
          </a:r>
        </a:p>
      </dgm:t>
    </dgm:pt>
    <dgm:pt modelId="{27EACE9C-3904-4EFD-B43C-C533F0EC5D16}" type="sibTrans" cxnId="{5D85ED68-8E92-4F6C-B8D1-EF213932B6A7}">
      <dgm:prSet/>
      <dgm:spPr/>
      <dgm:t>
        <a:bodyPr/>
        <a:lstStyle/>
        <a:p>
          <a:endParaRPr lang="pl-PL"/>
        </a:p>
      </dgm:t>
    </dgm:pt>
    <dgm:pt modelId="{9D69D1C2-AC3D-4AA8-8DC4-1B8DFD5A2B79}" type="parTrans" cxnId="{5D85ED68-8E92-4F6C-B8D1-EF213932B6A7}">
      <dgm:prSet/>
      <dgm:spPr/>
      <dgm:t>
        <a:bodyPr/>
        <a:lstStyle/>
        <a:p>
          <a:endParaRPr lang="pl-PL"/>
        </a:p>
      </dgm:t>
    </dgm:pt>
    <dgm:pt modelId="{9811EAE5-999C-41F4-82FB-9F66A0A04F6E}">
      <dgm:prSet/>
      <dgm:spPr/>
      <dgm:t>
        <a:bodyPr/>
        <a:lstStyle/>
        <a:p>
          <a:r>
            <a:rPr lang="pl-PL"/>
            <a:t>Powrót do norm zmian zmęczeniowych odbywa się w różnym czasie i z różną szybkością</a:t>
          </a:r>
        </a:p>
      </dgm:t>
    </dgm:pt>
    <dgm:pt modelId="{A007DC43-C08C-40A7-ABE6-719FF5130069}" type="sibTrans" cxnId="{11B950CA-CF24-447C-854E-025B27C2C16E}">
      <dgm:prSet/>
      <dgm:spPr/>
      <dgm:t>
        <a:bodyPr/>
        <a:lstStyle/>
        <a:p>
          <a:endParaRPr lang="pl-PL"/>
        </a:p>
      </dgm:t>
    </dgm:pt>
    <dgm:pt modelId="{0B6C6F70-EBE6-494D-AC7B-80556FB4D4BC}" type="parTrans" cxnId="{11B950CA-CF24-447C-854E-025B27C2C16E}">
      <dgm:prSet/>
      <dgm:spPr/>
      <dgm:t>
        <a:bodyPr/>
        <a:lstStyle/>
        <a:p>
          <a:endParaRPr lang="pl-PL"/>
        </a:p>
      </dgm:t>
    </dgm:pt>
    <dgm:pt modelId="{6E7F3BFF-A497-44AC-9130-C997EA4C47AE}" type="pres">
      <dgm:prSet presAssocID="{CE28C5C2-DA26-411A-A7B1-DB4F38471E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A01711-B7B0-4CF8-B564-D1CE6D8CFB14}" type="pres">
      <dgm:prSet presAssocID="{0022A4D2-C00A-4400-AD2C-DACC1A6E269A}" presName="hierRoot1" presStyleCnt="0"/>
      <dgm:spPr/>
    </dgm:pt>
    <dgm:pt modelId="{34DA1F82-97BA-47C6-8A8F-B88D67F7A249}" type="pres">
      <dgm:prSet presAssocID="{0022A4D2-C00A-4400-AD2C-DACC1A6E269A}" presName="composite" presStyleCnt="0"/>
      <dgm:spPr/>
    </dgm:pt>
    <dgm:pt modelId="{E63FA3A6-BAA0-4FED-A320-8F4A3D7E6FD0}" type="pres">
      <dgm:prSet presAssocID="{0022A4D2-C00A-4400-AD2C-DACC1A6E269A}" presName="background" presStyleLbl="node0" presStyleIdx="0" presStyleCnt="3"/>
      <dgm:spPr/>
    </dgm:pt>
    <dgm:pt modelId="{AB9F7CA2-4750-4C84-802B-D6E3EB68295E}" type="pres">
      <dgm:prSet presAssocID="{0022A4D2-C00A-4400-AD2C-DACC1A6E269A}" presName="text" presStyleLbl="fgAcc0" presStyleIdx="0" presStyleCnt="3">
        <dgm:presLayoutVars>
          <dgm:chPref val="3"/>
        </dgm:presLayoutVars>
      </dgm:prSet>
      <dgm:spPr/>
    </dgm:pt>
    <dgm:pt modelId="{D072EA75-1B55-4B17-B56C-A2810A71A534}" type="pres">
      <dgm:prSet presAssocID="{0022A4D2-C00A-4400-AD2C-DACC1A6E269A}" presName="hierChild2" presStyleCnt="0"/>
      <dgm:spPr/>
    </dgm:pt>
    <dgm:pt modelId="{18E6358E-3EE2-45F7-B0EB-E18CB8C8D43F}" type="pres">
      <dgm:prSet presAssocID="{07D5F0F1-65F1-4AA0-9006-D8C625091D2F}" presName="hierRoot1" presStyleCnt="0"/>
      <dgm:spPr/>
    </dgm:pt>
    <dgm:pt modelId="{7ADEC2B5-15A0-4426-8A3D-77AF9C801525}" type="pres">
      <dgm:prSet presAssocID="{07D5F0F1-65F1-4AA0-9006-D8C625091D2F}" presName="composite" presStyleCnt="0"/>
      <dgm:spPr/>
    </dgm:pt>
    <dgm:pt modelId="{0CB2AEA0-FB7D-40AA-92EB-D33ED90E82F1}" type="pres">
      <dgm:prSet presAssocID="{07D5F0F1-65F1-4AA0-9006-D8C625091D2F}" presName="background" presStyleLbl="node0" presStyleIdx="1" presStyleCnt="3"/>
      <dgm:spPr/>
    </dgm:pt>
    <dgm:pt modelId="{BFE67C9E-3A7D-4514-8B3A-8B2778A724E3}" type="pres">
      <dgm:prSet presAssocID="{07D5F0F1-65F1-4AA0-9006-D8C625091D2F}" presName="text" presStyleLbl="fgAcc0" presStyleIdx="1" presStyleCnt="3">
        <dgm:presLayoutVars>
          <dgm:chPref val="3"/>
        </dgm:presLayoutVars>
      </dgm:prSet>
      <dgm:spPr/>
    </dgm:pt>
    <dgm:pt modelId="{E2A61656-2A20-4BC2-8F72-9417EA28DEE2}" type="pres">
      <dgm:prSet presAssocID="{07D5F0F1-65F1-4AA0-9006-D8C625091D2F}" presName="hierChild2" presStyleCnt="0"/>
      <dgm:spPr/>
    </dgm:pt>
    <dgm:pt modelId="{D76ECD7B-A0B3-4B25-804E-2C11F96D5D5C}" type="pres">
      <dgm:prSet presAssocID="{9811EAE5-999C-41F4-82FB-9F66A0A04F6E}" presName="hierRoot1" presStyleCnt="0"/>
      <dgm:spPr/>
    </dgm:pt>
    <dgm:pt modelId="{31000026-1A8A-448F-9A3A-2CB93640E87F}" type="pres">
      <dgm:prSet presAssocID="{9811EAE5-999C-41F4-82FB-9F66A0A04F6E}" presName="composite" presStyleCnt="0"/>
      <dgm:spPr/>
    </dgm:pt>
    <dgm:pt modelId="{EE97369A-04FD-49EA-A821-820B5B85EFB7}" type="pres">
      <dgm:prSet presAssocID="{9811EAE5-999C-41F4-82FB-9F66A0A04F6E}" presName="background" presStyleLbl="node0" presStyleIdx="2" presStyleCnt="3"/>
      <dgm:spPr/>
    </dgm:pt>
    <dgm:pt modelId="{B0A43481-6D35-4B82-8F0B-AA8F0C41A09E}" type="pres">
      <dgm:prSet presAssocID="{9811EAE5-999C-41F4-82FB-9F66A0A04F6E}" presName="text" presStyleLbl="fgAcc0" presStyleIdx="2" presStyleCnt="3">
        <dgm:presLayoutVars>
          <dgm:chPref val="3"/>
        </dgm:presLayoutVars>
      </dgm:prSet>
      <dgm:spPr/>
    </dgm:pt>
    <dgm:pt modelId="{9F20A0DA-0196-46AF-9B7E-B7DFA90FBF07}" type="pres">
      <dgm:prSet presAssocID="{9811EAE5-999C-41F4-82FB-9F66A0A04F6E}" presName="hierChild2" presStyleCnt="0"/>
      <dgm:spPr/>
    </dgm:pt>
  </dgm:ptLst>
  <dgm:cxnLst>
    <dgm:cxn modelId="{3EC95810-C7A9-4EFD-B547-580A959086F4}" type="presOf" srcId="{0022A4D2-C00A-4400-AD2C-DACC1A6E269A}" destId="{AB9F7CA2-4750-4C84-802B-D6E3EB68295E}" srcOrd="0" destOrd="0" presId="urn:microsoft.com/office/officeart/2005/8/layout/hierarchy1"/>
    <dgm:cxn modelId="{C0F94035-F69D-422B-8117-427C73D77911}" type="presOf" srcId="{9811EAE5-999C-41F4-82FB-9F66A0A04F6E}" destId="{B0A43481-6D35-4B82-8F0B-AA8F0C41A09E}" srcOrd="0" destOrd="0" presId="urn:microsoft.com/office/officeart/2005/8/layout/hierarchy1"/>
    <dgm:cxn modelId="{998FD568-11A4-4060-BBDD-BDBC5D55E500}" type="presOf" srcId="{CE28C5C2-DA26-411A-A7B1-DB4F38471E2A}" destId="{6E7F3BFF-A497-44AC-9130-C997EA4C47AE}" srcOrd="0" destOrd="0" presId="urn:microsoft.com/office/officeart/2005/8/layout/hierarchy1"/>
    <dgm:cxn modelId="{5D85ED68-8E92-4F6C-B8D1-EF213932B6A7}" srcId="{CE28C5C2-DA26-411A-A7B1-DB4F38471E2A}" destId="{07D5F0F1-65F1-4AA0-9006-D8C625091D2F}" srcOrd="1" destOrd="0" parTransId="{9D69D1C2-AC3D-4AA8-8DC4-1B8DFD5A2B79}" sibTransId="{27EACE9C-3904-4EFD-B43C-C533F0EC5D16}"/>
    <dgm:cxn modelId="{48A21784-97B9-45F2-9805-4177D462D16E}" type="presOf" srcId="{07D5F0F1-65F1-4AA0-9006-D8C625091D2F}" destId="{BFE67C9E-3A7D-4514-8B3A-8B2778A724E3}" srcOrd="0" destOrd="0" presId="urn:microsoft.com/office/officeart/2005/8/layout/hierarchy1"/>
    <dgm:cxn modelId="{AD14B0A1-65C6-47EC-80CE-BF544A7BB861}" srcId="{CE28C5C2-DA26-411A-A7B1-DB4F38471E2A}" destId="{0022A4D2-C00A-4400-AD2C-DACC1A6E269A}" srcOrd="0" destOrd="0" parTransId="{61F5C22A-71E0-46C2-AE6D-A6BB95D93D3D}" sibTransId="{5002B2C9-BAD7-412A-8BEC-5697CF3F22B3}"/>
    <dgm:cxn modelId="{11B950CA-CF24-447C-854E-025B27C2C16E}" srcId="{CE28C5C2-DA26-411A-A7B1-DB4F38471E2A}" destId="{9811EAE5-999C-41F4-82FB-9F66A0A04F6E}" srcOrd="2" destOrd="0" parTransId="{0B6C6F70-EBE6-494D-AC7B-80556FB4D4BC}" sibTransId="{A007DC43-C08C-40A7-ABE6-719FF5130069}"/>
    <dgm:cxn modelId="{93CE5BE1-9292-4C90-9E41-5E1EE97A67EA}" type="presParOf" srcId="{6E7F3BFF-A497-44AC-9130-C997EA4C47AE}" destId="{93A01711-B7B0-4CF8-B564-D1CE6D8CFB14}" srcOrd="0" destOrd="0" presId="urn:microsoft.com/office/officeart/2005/8/layout/hierarchy1"/>
    <dgm:cxn modelId="{F079DDD2-260E-4412-9D85-A4714B51B0C1}" type="presParOf" srcId="{93A01711-B7B0-4CF8-B564-D1CE6D8CFB14}" destId="{34DA1F82-97BA-47C6-8A8F-B88D67F7A249}" srcOrd="0" destOrd="0" presId="urn:microsoft.com/office/officeart/2005/8/layout/hierarchy1"/>
    <dgm:cxn modelId="{666B8AAB-4EE2-4C7B-AFFA-6ECD7D54C3AF}" type="presParOf" srcId="{34DA1F82-97BA-47C6-8A8F-B88D67F7A249}" destId="{E63FA3A6-BAA0-4FED-A320-8F4A3D7E6FD0}" srcOrd="0" destOrd="0" presId="urn:microsoft.com/office/officeart/2005/8/layout/hierarchy1"/>
    <dgm:cxn modelId="{08B0313F-53DC-4D94-8882-437759C670C0}" type="presParOf" srcId="{34DA1F82-97BA-47C6-8A8F-B88D67F7A249}" destId="{AB9F7CA2-4750-4C84-802B-D6E3EB68295E}" srcOrd="1" destOrd="0" presId="urn:microsoft.com/office/officeart/2005/8/layout/hierarchy1"/>
    <dgm:cxn modelId="{F825CEEC-51B9-46FA-B3C2-7165CC311641}" type="presParOf" srcId="{93A01711-B7B0-4CF8-B564-D1CE6D8CFB14}" destId="{D072EA75-1B55-4B17-B56C-A2810A71A534}" srcOrd="1" destOrd="0" presId="urn:microsoft.com/office/officeart/2005/8/layout/hierarchy1"/>
    <dgm:cxn modelId="{EABA6E37-691E-4977-A03C-9342D0E2323D}" type="presParOf" srcId="{6E7F3BFF-A497-44AC-9130-C997EA4C47AE}" destId="{18E6358E-3EE2-45F7-B0EB-E18CB8C8D43F}" srcOrd="1" destOrd="0" presId="urn:microsoft.com/office/officeart/2005/8/layout/hierarchy1"/>
    <dgm:cxn modelId="{9A73F9D1-DF6A-46C6-A92A-9AEF97C19208}" type="presParOf" srcId="{18E6358E-3EE2-45F7-B0EB-E18CB8C8D43F}" destId="{7ADEC2B5-15A0-4426-8A3D-77AF9C801525}" srcOrd="0" destOrd="0" presId="urn:microsoft.com/office/officeart/2005/8/layout/hierarchy1"/>
    <dgm:cxn modelId="{9F35AAA4-9B22-433B-925B-82313E59A1A1}" type="presParOf" srcId="{7ADEC2B5-15A0-4426-8A3D-77AF9C801525}" destId="{0CB2AEA0-FB7D-40AA-92EB-D33ED90E82F1}" srcOrd="0" destOrd="0" presId="urn:microsoft.com/office/officeart/2005/8/layout/hierarchy1"/>
    <dgm:cxn modelId="{5194D9F8-AC5A-463B-A6BC-0D23D7592B86}" type="presParOf" srcId="{7ADEC2B5-15A0-4426-8A3D-77AF9C801525}" destId="{BFE67C9E-3A7D-4514-8B3A-8B2778A724E3}" srcOrd="1" destOrd="0" presId="urn:microsoft.com/office/officeart/2005/8/layout/hierarchy1"/>
    <dgm:cxn modelId="{4DFFCAB2-D73B-4EB5-8171-FAE2D48B31A9}" type="presParOf" srcId="{18E6358E-3EE2-45F7-B0EB-E18CB8C8D43F}" destId="{E2A61656-2A20-4BC2-8F72-9417EA28DEE2}" srcOrd="1" destOrd="0" presId="urn:microsoft.com/office/officeart/2005/8/layout/hierarchy1"/>
    <dgm:cxn modelId="{360DFF0B-FAF1-4111-B4C3-CD4D256EAF74}" type="presParOf" srcId="{6E7F3BFF-A497-44AC-9130-C997EA4C47AE}" destId="{D76ECD7B-A0B3-4B25-804E-2C11F96D5D5C}" srcOrd="2" destOrd="0" presId="urn:microsoft.com/office/officeart/2005/8/layout/hierarchy1"/>
    <dgm:cxn modelId="{F0BA1B37-61A4-44D3-A8D7-697B54DD7234}" type="presParOf" srcId="{D76ECD7B-A0B3-4B25-804E-2C11F96D5D5C}" destId="{31000026-1A8A-448F-9A3A-2CB93640E87F}" srcOrd="0" destOrd="0" presId="urn:microsoft.com/office/officeart/2005/8/layout/hierarchy1"/>
    <dgm:cxn modelId="{9C651728-0FEB-45FC-AC12-983B562002B6}" type="presParOf" srcId="{31000026-1A8A-448F-9A3A-2CB93640E87F}" destId="{EE97369A-04FD-49EA-A821-820B5B85EFB7}" srcOrd="0" destOrd="0" presId="urn:microsoft.com/office/officeart/2005/8/layout/hierarchy1"/>
    <dgm:cxn modelId="{F748AA84-78BD-4B32-A617-CCE50FA5CC9C}" type="presParOf" srcId="{31000026-1A8A-448F-9A3A-2CB93640E87F}" destId="{B0A43481-6D35-4B82-8F0B-AA8F0C41A09E}" srcOrd="1" destOrd="0" presId="urn:microsoft.com/office/officeart/2005/8/layout/hierarchy1"/>
    <dgm:cxn modelId="{927944CC-DF89-4AA0-85BF-7A07114F6211}" type="presParOf" srcId="{D76ECD7B-A0B3-4B25-804E-2C11F96D5D5C}" destId="{9F20A0DA-0196-46AF-9B7E-B7DFA90FBF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B10E5-11B3-4ABC-B0B5-E07E973D9BF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4F0DD0-05C4-45C3-A981-E899A1B106E2}">
      <dgm:prSet/>
      <dgm:spPr/>
      <dgm:t>
        <a:bodyPr/>
        <a:lstStyle/>
        <a:p>
          <a:r>
            <a:rPr lang="pl-PL"/>
            <a:t>Procesowi wypoczynkowemu towarzyszy </a:t>
          </a:r>
          <a:r>
            <a:rPr lang="pl-PL" b="1" i="1"/>
            <a:t>wzmożone zużycie tlenu</a:t>
          </a:r>
          <a:r>
            <a:rPr lang="pl-PL"/>
            <a:t>, które ma na celu:</a:t>
          </a:r>
          <a:endParaRPr lang="en-US"/>
        </a:p>
      </dgm:t>
    </dgm:pt>
    <dgm:pt modelId="{FF9FEA4F-5FAB-42C1-B6D3-D74E0D693284}" type="parTrans" cxnId="{0C371EC5-1C65-4393-B383-A278A94F7DE2}">
      <dgm:prSet/>
      <dgm:spPr/>
      <dgm:t>
        <a:bodyPr/>
        <a:lstStyle/>
        <a:p>
          <a:endParaRPr lang="en-US"/>
        </a:p>
      </dgm:t>
    </dgm:pt>
    <dgm:pt modelId="{F71423E4-056F-4583-B174-7A4857D07E3F}" type="sibTrans" cxnId="{0C371EC5-1C65-4393-B383-A278A94F7DE2}">
      <dgm:prSet/>
      <dgm:spPr/>
      <dgm:t>
        <a:bodyPr/>
        <a:lstStyle/>
        <a:p>
          <a:endParaRPr lang="en-US"/>
        </a:p>
      </dgm:t>
    </dgm:pt>
    <dgm:pt modelId="{EFC6A759-721C-422E-B4F0-5DD870298E0A}">
      <dgm:prSet/>
      <dgm:spPr/>
      <dgm:t>
        <a:bodyPr/>
        <a:lstStyle/>
        <a:p>
          <a:r>
            <a:rPr lang="pl-PL"/>
            <a:t>Wyrównanie długu tlenowego</a:t>
          </a:r>
          <a:endParaRPr lang="en-US"/>
        </a:p>
      </dgm:t>
    </dgm:pt>
    <dgm:pt modelId="{95E9CEDD-AA90-48FD-8DEC-3A7B7C05DE1C}" type="parTrans" cxnId="{7F22B831-FEFA-4409-888B-492E4396C382}">
      <dgm:prSet/>
      <dgm:spPr/>
      <dgm:t>
        <a:bodyPr/>
        <a:lstStyle/>
        <a:p>
          <a:endParaRPr lang="en-US"/>
        </a:p>
      </dgm:t>
    </dgm:pt>
    <dgm:pt modelId="{A7AAD608-680F-488A-AFED-F66CCC1150A0}" type="sibTrans" cxnId="{7F22B831-FEFA-4409-888B-492E4396C382}">
      <dgm:prSet/>
      <dgm:spPr/>
      <dgm:t>
        <a:bodyPr/>
        <a:lstStyle/>
        <a:p>
          <a:endParaRPr lang="en-US"/>
        </a:p>
      </dgm:t>
    </dgm:pt>
    <dgm:pt modelId="{D66259DD-D818-4442-AD87-2E4DFB16E92B}">
      <dgm:prSet/>
      <dgm:spPr/>
      <dgm:t>
        <a:bodyPr/>
        <a:lstStyle/>
        <a:p>
          <a:r>
            <a:rPr lang="pl-PL"/>
            <a:t>Usuwanie produktów przemiany materii</a:t>
          </a:r>
          <a:endParaRPr lang="en-US"/>
        </a:p>
      </dgm:t>
    </dgm:pt>
    <dgm:pt modelId="{690BB0C9-E387-4606-AA04-FEE52FBE523B}" type="parTrans" cxnId="{FF355BC0-9A1B-44CA-8609-9261685E9391}">
      <dgm:prSet/>
      <dgm:spPr/>
      <dgm:t>
        <a:bodyPr/>
        <a:lstStyle/>
        <a:p>
          <a:endParaRPr lang="en-US"/>
        </a:p>
      </dgm:t>
    </dgm:pt>
    <dgm:pt modelId="{28A96C1F-7482-4EA9-9AE3-572D48CED535}" type="sibTrans" cxnId="{FF355BC0-9A1B-44CA-8609-9261685E9391}">
      <dgm:prSet/>
      <dgm:spPr/>
      <dgm:t>
        <a:bodyPr/>
        <a:lstStyle/>
        <a:p>
          <a:endParaRPr lang="en-US"/>
        </a:p>
      </dgm:t>
    </dgm:pt>
    <dgm:pt modelId="{8EE3EC26-A02B-4F8E-92FE-E163035D6398}">
      <dgm:prSet/>
      <dgm:spPr/>
      <dgm:t>
        <a:bodyPr/>
        <a:lstStyle/>
        <a:p>
          <a:r>
            <a:rPr lang="pl-PL"/>
            <a:t>Pokrycie zużycia tlenu w czasie wzmożonej lipolizy</a:t>
          </a:r>
          <a:endParaRPr lang="en-US"/>
        </a:p>
      </dgm:t>
    </dgm:pt>
    <dgm:pt modelId="{CB68D494-24EC-42B2-9BBD-BB6E3805067B}" type="parTrans" cxnId="{280CC3FA-0426-4EA9-B300-CCE464AC769D}">
      <dgm:prSet/>
      <dgm:spPr/>
      <dgm:t>
        <a:bodyPr/>
        <a:lstStyle/>
        <a:p>
          <a:endParaRPr lang="en-US"/>
        </a:p>
      </dgm:t>
    </dgm:pt>
    <dgm:pt modelId="{025BE510-1464-4D75-8EC7-6B3954E4549B}" type="sibTrans" cxnId="{280CC3FA-0426-4EA9-B300-CCE464AC769D}">
      <dgm:prSet/>
      <dgm:spPr/>
      <dgm:t>
        <a:bodyPr/>
        <a:lstStyle/>
        <a:p>
          <a:endParaRPr lang="en-US"/>
        </a:p>
      </dgm:t>
    </dgm:pt>
    <dgm:pt modelId="{15159904-7DA8-4175-AF32-7ABCB41D5261}">
      <dgm:prSet/>
      <dgm:spPr/>
      <dgm:t>
        <a:bodyPr/>
        <a:lstStyle/>
        <a:p>
          <a:r>
            <a:rPr lang="pl-PL"/>
            <a:t>Spadek stężenia amin katecholowych – noradrenalina, adrenalina i dopamina.</a:t>
          </a:r>
          <a:endParaRPr lang="en-US"/>
        </a:p>
      </dgm:t>
    </dgm:pt>
    <dgm:pt modelId="{29FE473A-D4AD-4D5E-9F2B-07F74AD39466}" type="parTrans" cxnId="{552BC9B2-EECD-4105-AA64-89AFBEA2D529}">
      <dgm:prSet/>
      <dgm:spPr/>
      <dgm:t>
        <a:bodyPr/>
        <a:lstStyle/>
        <a:p>
          <a:endParaRPr lang="en-US"/>
        </a:p>
      </dgm:t>
    </dgm:pt>
    <dgm:pt modelId="{7D6479E3-AC13-4BA2-B4F3-AA09529464B3}" type="sibTrans" cxnId="{552BC9B2-EECD-4105-AA64-89AFBEA2D529}">
      <dgm:prSet/>
      <dgm:spPr/>
      <dgm:t>
        <a:bodyPr/>
        <a:lstStyle/>
        <a:p>
          <a:endParaRPr lang="en-US"/>
        </a:p>
      </dgm:t>
    </dgm:pt>
    <dgm:pt modelId="{77A65B83-1931-4958-957B-995A373C9D29}" type="pres">
      <dgm:prSet presAssocID="{2AEB10E5-11B3-4ABC-B0B5-E07E973D9B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C34D55-9014-4889-AB47-9EC2DD2AF6A0}" type="pres">
      <dgm:prSet presAssocID="{3E4F0DD0-05C4-45C3-A981-E899A1B106E2}" presName="hierRoot1" presStyleCnt="0"/>
      <dgm:spPr/>
    </dgm:pt>
    <dgm:pt modelId="{C617E339-ADB1-4DC2-A71C-0DBDAD78C97F}" type="pres">
      <dgm:prSet presAssocID="{3E4F0DD0-05C4-45C3-A981-E899A1B106E2}" presName="composite" presStyleCnt="0"/>
      <dgm:spPr/>
    </dgm:pt>
    <dgm:pt modelId="{039414D4-FEEC-45CC-8307-DCA0FDFB69B9}" type="pres">
      <dgm:prSet presAssocID="{3E4F0DD0-05C4-45C3-A981-E899A1B106E2}" presName="background" presStyleLbl="node0" presStyleIdx="0" presStyleCnt="5"/>
      <dgm:spPr/>
    </dgm:pt>
    <dgm:pt modelId="{4C1E5995-AEF0-4E39-9143-8DE668674571}" type="pres">
      <dgm:prSet presAssocID="{3E4F0DD0-05C4-45C3-A981-E899A1B106E2}" presName="text" presStyleLbl="fgAcc0" presStyleIdx="0" presStyleCnt="5">
        <dgm:presLayoutVars>
          <dgm:chPref val="3"/>
        </dgm:presLayoutVars>
      </dgm:prSet>
      <dgm:spPr/>
    </dgm:pt>
    <dgm:pt modelId="{85F8A20F-4D49-4F4C-B8C1-4DFFDCA1DE3C}" type="pres">
      <dgm:prSet presAssocID="{3E4F0DD0-05C4-45C3-A981-E899A1B106E2}" presName="hierChild2" presStyleCnt="0"/>
      <dgm:spPr/>
    </dgm:pt>
    <dgm:pt modelId="{E9AF8F6F-80F4-4FB1-98B5-FCEC339CCDAB}" type="pres">
      <dgm:prSet presAssocID="{EFC6A759-721C-422E-B4F0-5DD870298E0A}" presName="hierRoot1" presStyleCnt="0"/>
      <dgm:spPr/>
    </dgm:pt>
    <dgm:pt modelId="{703725CD-EA9C-42C0-880C-D69302DEB2A7}" type="pres">
      <dgm:prSet presAssocID="{EFC6A759-721C-422E-B4F0-5DD870298E0A}" presName="composite" presStyleCnt="0"/>
      <dgm:spPr/>
    </dgm:pt>
    <dgm:pt modelId="{9A97717B-952B-4559-9739-A82528C00D9E}" type="pres">
      <dgm:prSet presAssocID="{EFC6A759-721C-422E-B4F0-5DD870298E0A}" presName="background" presStyleLbl="node0" presStyleIdx="1" presStyleCnt="5"/>
      <dgm:spPr/>
    </dgm:pt>
    <dgm:pt modelId="{E9F1BC61-E1D7-4967-A585-BE8A194D92A7}" type="pres">
      <dgm:prSet presAssocID="{EFC6A759-721C-422E-B4F0-5DD870298E0A}" presName="text" presStyleLbl="fgAcc0" presStyleIdx="1" presStyleCnt="5">
        <dgm:presLayoutVars>
          <dgm:chPref val="3"/>
        </dgm:presLayoutVars>
      </dgm:prSet>
      <dgm:spPr/>
    </dgm:pt>
    <dgm:pt modelId="{87B0F885-A44D-4161-949B-EB4EE3D91E26}" type="pres">
      <dgm:prSet presAssocID="{EFC6A759-721C-422E-B4F0-5DD870298E0A}" presName="hierChild2" presStyleCnt="0"/>
      <dgm:spPr/>
    </dgm:pt>
    <dgm:pt modelId="{055A350C-6E94-4F52-A092-8E1819622C7E}" type="pres">
      <dgm:prSet presAssocID="{D66259DD-D818-4442-AD87-2E4DFB16E92B}" presName="hierRoot1" presStyleCnt="0"/>
      <dgm:spPr/>
    </dgm:pt>
    <dgm:pt modelId="{580BFAD4-AEF3-4A4E-94C9-381896FBE91F}" type="pres">
      <dgm:prSet presAssocID="{D66259DD-D818-4442-AD87-2E4DFB16E92B}" presName="composite" presStyleCnt="0"/>
      <dgm:spPr/>
    </dgm:pt>
    <dgm:pt modelId="{024A916B-BE56-4049-85B4-3C95DA355C4A}" type="pres">
      <dgm:prSet presAssocID="{D66259DD-D818-4442-AD87-2E4DFB16E92B}" presName="background" presStyleLbl="node0" presStyleIdx="2" presStyleCnt="5"/>
      <dgm:spPr/>
    </dgm:pt>
    <dgm:pt modelId="{A384B5B5-14AD-4DC0-903A-3BB9A55171AD}" type="pres">
      <dgm:prSet presAssocID="{D66259DD-D818-4442-AD87-2E4DFB16E92B}" presName="text" presStyleLbl="fgAcc0" presStyleIdx="2" presStyleCnt="5">
        <dgm:presLayoutVars>
          <dgm:chPref val="3"/>
        </dgm:presLayoutVars>
      </dgm:prSet>
      <dgm:spPr/>
    </dgm:pt>
    <dgm:pt modelId="{D50BD3F0-9EC6-48C1-8727-872263749711}" type="pres">
      <dgm:prSet presAssocID="{D66259DD-D818-4442-AD87-2E4DFB16E92B}" presName="hierChild2" presStyleCnt="0"/>
      <dgm:spPr/>
    </dgm:pt>
    <dgm:pt modelId="{87C24ED0-0CB6-4DAA-9818-034D8B57380B}" type="pres">
      <dgm:prSet presAssocID="{8EE3EC26-A02B-4F8E-92FE-E163035D6398}" presName="hierRoot1" presStyleCnt="0"/>
      <dgm:spPr/>
    </dgm:pt>
    <dgm:pt modelId="{CD78BEE3-E263-4A0F-8F32-3972779E6C38}" type="pres">
      <dgm:prSet presAssocID="{8EE3EC26-A02B-4F8E-92FE-E163035D6398}" presName="composite" presStyleCnt="0"/>
      <dgm:spPr/>
    </dgm:pt>
    <dgm:pt modelId="{64C18C25-85CD-4E89-87E5-10AEB236CA2B}" type="pres">
      <dgm:prSet presAssocID="{8EE3EC26-A02B-4F8E-92FE-E163035D6398}" presName="background" presStyleLbl="node0" presStyleIdx="3" presStyleCnt="5"/>
      <dgm:spPr/>
    </dgm:pt>
    <dgm:pt modelId="{F475742C-B3DF-4A81-83FF-027E21F9E4BC}" type="pres">
      <dgm:prSet presAssocID="{8EE3EC26-A02B-4F8E-92FE-E163035D6398}" presName="text" presStyleLbl="fgAcc0" presStyleIdx="3" presStyleCnt="5">
        <dgm:presLayoutVars>
          <dgm:chPref val="3"/>
        </dgm:presLayoutVars>
      </dgm:prSet>
      <dgm:spPr/>
    </dgm:pt>
    <dgm:pt modelId="{4209A895-57F7-4A05-979C-817325270A95}" type="pres">
      <dgm:prSet presAssocID="{8EE3EC26-A02B-4F8E-92FE-E163035D6398}" presName="hierChild2" presStyleCnt="0"/>
      <dgm:spPr/>
    </dgm:pt>
    <dgm:pt modelId="{B4014881-9B11-449D-871D-0538200F963E}" type="pres">
      <dgm:prSet presAssocID="{15159904-7DA8-4175-AF32-7ABCB41D5261}" presName="hierRoot1" presStyleCnt="0"/>
      <dgm:spPr/>
    </dgm:pt>
    <dgm:pt modelId="{9681BCA8-EF21-4E1E-8604-003CB8477F11}" type="pres">
      <dgm:prSet presAssocID="{15159904-7DA8-4175-AF32-7ABCB41D5261}" presName="composite" presStyleCnt="0"/>
      <dgm:spPr/>
    </dgm:pt>
    <dgm:pt modelId="{0392949B-EC7D-45C1-A5E1-297D38AEB392}" type="pres">
      <dgm:prSet presAssocID="{15159904-7DA8-4175-AF32-7ABCB41D5261}" presName="background" presStyleLbl="node0" presStyleIdx="4" presStyleCnt="5"/>
      <dgm:spPr/>
    </dgm:pt>
    <dgm:pt modelId="{5E826164-3E14-42D1-8065-998E2B0A4D6C}" type="pres">
      <dgm:prSet presAssocID="{15159904-7DA8-4175-AF32-7ABCB41D5261}" presName="text" presStyleLbl="fgAcc0" presStyleIdx="4" presStyleCnt="5">
        <dgm:presLayoutVars>
          <dgm:chPref val="3"/>
        </dgm:presLayoutVars>
      </dgm:prSet>
      <dgm:spPr/>
    </dgm:pt>
    <dgm:pt modelId="{E8079C03-1F73-4E1F-9219-8748DF2BE8EA}" type="pres">
      <dgm:prSet presAssocID="{15159904-7DA8-4175-AF32-7ABCB41D5261}" presName="hierChild2" presStyleCnt="0"/>
      <dgm:spPr/>
    </dgm:pt>
  </dgm:ptLst>
  <dgm:cxnLst>
    <dgm:cxn modelId="{5116C614-D40F-4BAF-B8D9-1712605D4DC0}" type="presOf" srcId="{8EE3EC26-A02B-4F8E-92FE-E163035D6398}" destId="{F475742C-B3DF-4A81-83FF-027E21F9E4BC}" srcOrd="0" destOrd="0" presId="urn:microsoft.com/office/officeart/2005/8/layout/hierarchy1"/>
    <dgm:cxn modelId="{EDA7B731-12BC-4EF0-BBAB-824C96815386}" type="presOf" srcId="{EFC6A759-721C-422E-B4F0-5DD870298E0A}" destId="{E9F1BC61-E1D7-4967-A585-BE8A194D92A7}" srcOrd="0" destOrd="0" presId="urn:microsoft.com/office/officeart/2005/8/layout/hierarchy1"/>
    <dgm:cxn modelId="{7F22B831-FEFA-4409-888B-492E4396C382}" srcId="{2AEB10E5-11B3-4ABC-B0B5-E07E973D9BFB}" destId="{EFC6A759-721C-422E-B4F0-5DD870298E0A}" srcOrd="1" destOrd="0" parTransId="{95E9CEDD-AA90-48FD-8DEC-3A7B7C05DE1C}" sibTransId="{A7AAD608-680F-488A-AFED-F66CCC1150A0}"/>
    <dgm:cxn modelId="{C645E032-42E7-4047-A65A-F24AF8B63B44}" type="presOf" srcId="{3E4F0DD0-05C4-45C3-A981-E899A1B106E2}" destId="{4C1E5995-AEF0-4E39-9143-8DE668674571}" srcOrd="0" destOrd="0" presId="urn:microsoft.com/office/officeart/2005/8/layout/hierarchy1"/>
    <dgm:cxn modelId="{CC653E72-F2AE-42C9-A95D-FDFEDED651B6}" type="presOf" srcId="{2AEB10E5-11B3-4ABC-B0B5-E07E973D9BFB}" destId="{77A65B83-1931-4958-957B-995A373C9D29}" srcOrd="0" destOrd="0" presId="urn:microsoft.com/office/officeart/2005/8/layout/hierarchy1"/>
    <dgm:cxn modelId="{595ACA9D-8F94-4FB2-8683-69D9D8DBCA90}" type="presOf" srcId="{15159904-7DA8-4175-AF32-7ABCB41D5261}" destId="{5E826164-3E14-42D1-8065-998E2B0A4D6C}" srcOrd="0" destOrd="0" presId="urn:microsoft.com/office/officeart/2005/8/layout/hierarchy1"/>
    <dgm:cxn modelId="{51B1C2AA-6ADE-4C26-AE55-452E476FDF5B}" type="presOf" srcId="{D66259DD-D818-4442-AD87-2E4DFB16E92B}" destId="{A384B5B5-14AD-4DC0-903A-3BB9A55171AD}" srcOrd="0" destOrd="0" presId="urn:microsoft.com/office/officeart/2005/8/layout/hierarchy1"/>
    <dgm:cxn modelId="{552BC9B2-EECD-4105-AA64-89AFBEA2D529}" srcId="{2AEB10E5-11B3-4ABC-B0B5-E07E973D9BFB}" destId="{15159904-7DA8-4175-AF32-7ABCB41D5261}" srcOrd="4" destOrd="0" parTransId="{29FE473A-D4AD-4D5E-9F2B-07F74AD39466}" sibTransId="{7D6479E3-AC13-4BA2-B4F3-AA09529464B3}"/>
    <dgm:cxn modelId="{FF355BC0-9A1B-44CA-8609-9261685E9391}" srcId="{2AEB10E5-11B3-4ABC-B0B5-E07E973D9BFB}" destId="{D66259DD-D818-4442-AD87-2E4DFB16E92B}" srcOrd="2" destOrd="0" parTransId="{690BB0C9-E387-4606-AA04-FEE52FBE523B}" sibTransId="{28A96C1F-7482-4EA9-9AE3-572D48CED535}"/>
    <dgm:cxn modelId="{0C371EC5-1C65-4393-B383-A278A94F7DE2}" srcId="{2AEB10E5-11B3-4ABC-B0B5-E07E973D9BFB}" destId="{3E4F0DD0-05C4-45C3-A981-E899A1B106E2}" srcOrd="0" destOrd="0" parTransId="{FF9FEA4F-5FAB-42C1-B6D3-D74E0D693284}" sibTransId="{F71423E4-056F-4583-B174-7A4857D07E3F}"/>
    <dgm:cxn modelId="{280CC3FA-0426-4EA9-B300-CCE464AC769D}" srcId="{2AEB10E5-11B3-4ABC-B0B5-E07E973D9BFB}" destId="{8EE3EC26-A02B-4F8E-92FE-E163035D6398}" srcOrd="3" destOrd="0" parTransId="{CB68D494-24EC-42B2-9BBD-BB6E3805067B}" sibTransId="{025BE510-1464-4D75-8EC7-6B3954E4549B}"/>
    <dgm:cxn modelId="{95AF1B04-6B83-4B30-8879-42C403CF2AA2}" type="presParOf" srcId="{77A65B83-1931-4958-957B-995A373C9D29}" destId="{24C34D55-9014-4889-AB47-9EC2DD2AF6A0}" srcOrd="0" destOrd="0" presId="urn:microsoft.com/office/officeart/2005/8/layout/hierarchy1"/>
    <dgm:cxn modelId="{1110A7F0-BE3D-4A1E-AEF3-934179BD88A5}" type="presParOf" srcId="{24C34D55-9014-4889-AB47-9EC2DD2AF6A0}" destId="{C617E339-ADB1-4DC2-A71C-0DBDAD78C97F}" srcOrd="0" destOrd="0" presId="urn:microsoft.com/office/officeart/2005/8/layout/hierarchy1"/>
    <dgm:cxn modelId="{5A982E3A-F6F2-48D2-B9AF-B0392B8C5D22}" type="presParOf" srcId="{C617E339-ADB1-4DC2-A71C-0DBDAD78C97F}" destId="{039414D4-FEEC-45CC-8307-DCA0FDFB69B9}" srcOrd="0" destOrd="0" presId="urn:microsoft.com/office/officeart/2005/8/layout/hierarchy1"/>
    <dgm:cxn modelId="{3A06A60D-1702-42CD-9108-F106A62CE9CF}" type="presParOf" srcId="{C617E339-ADB1-4DC2-A71C-0DBDAD78C97F}" destId="{4C1E5995-AEF0-4E39-9143-8DE668674571}" srcOrd="1" destOrd="0" presId="urn:microsoft.com/office/officeart/2005/8/layout/hierarchy1"/>
    <dgm:cxn modelId="{BF5477C6-47EC-43CF-8838-BCCD82F27668}" type="presParOf" srcId="{24C34D55-9014-4889-AB47-9EC2DD2AF6A0}" destId="{85F8A20F-4D49-4F4C-B8C1-4DFFDCA1DE3C}" srcOrd="1" destOrd="0" presId="urn:microsoft.com/office/officeart/2005/8/layout/hierarchy1"/>
    <dgm:cxn modelId="{A81816E8-275B-42F5-81A6-985F98CA888A}" type="presParOf" srcId="{77A65B83-1931-4958-957B-995A373C9D29}" destId="{E9AF8F6F-80F4-4FB1-98B5-FCEC339CCDAB}" srcOrd="1" destOrd="0" presId="urn:microsoft.com/office/officeart/2005/8/layout/hierarchy1"/>
    <dgm:cxn modelId="{56BA5A28-ED5E-419A-83BD-E45D688CBCE0}" type="presParOf" srcId="{E9AF8F6F-80F4-4FB1-98B5-FCEC339CCDAB}" destId="{703725CD-EA9C-42C0-880C-D69302DEB2A7}" srcOrd="0" destOrd="0" presId="urn:microsoft.com/office/officeart/2005/8/layout/hierarchy1"/>
    <dgm:cxn modelId="{E6A00E37-A298-43FE-B76B-11D11B0B6E50}" type="presParOf" srcId="{703725CD-EA9C-42C0-880C-D69302DEB2A7}" destId="{9A97717B-952B-4559-9739-A82528C00D9E}" srcOrd="0" destOrd="0" presId="urn:microsoft.com/office/officeart/2005/8/layout/hierarchy1"/>
    <dgm:cxn modelId="{A2B61D34-66C8-4293-AE89-8F0B30E32C76}" type="presParOf" srcId="{703725CD-EA9C-42C0-880C-D69302DEB2A7}" destId="{E9F1BC61-E1D7-4967-A585-BE8A194D92A7}" srcOrd="1" destOrd="0" presId="urn:microsoft.com/office/officeart/2005/8/layout/hierarchy1"/>
    <dgm:cxn modelId="{D44BA84B-46E9-4E54-BF41-6CE165AF268C}" type="presParOf" srcId="{E9AF8F6F-80F4-4FB1-98B5-FCEC339CCDAB}" destId="{87B0F885-A44D-4161-949B-EB4EE3D91E26}" srcOrd="1" destOrd="0" presId="urn:microsoft.com/office/officeart/2005/8/layout/hierarchy1"/>
    <dgm:cxn modelId="{7B4296F4-FEFA-4E07-955E-81FA0189368D}" type="presParOf" srcId="{77A65B83-1931-4958-957B-995A373C9D29}" destId="{055A350C-6E94-4F52-A092-8E1819622C7E}" srcOrd="2" destOrd="0" presId="urn:microsoft.com/office/officeart/2005/8/layout/hierarchy1"/>
    <dgm:cxn modelId="{18EFCA7F-F273-43F2-9AFB-5956CCA76011}" type="presParOf" srcId="{055A350C-6E94-4F52-A092-8E1819622C7E}" destId="{580BFAD4-AEF3-4A4E-94C9-381896FBE91F}" srcOrd="0" destOrd="0" presId="urn:microsoft.com/office/officeart/2005/8/layout/hierarchy1"/>
    <dgm:cxn modelId="{6FC7BBDA-925D-4C1B-AA8A-C7FF1AE66B90}" type="presParOf" srcId="{580BFAD4-AEF3-4A4E-94C9-381896FBE91F}" destId="{024A916B-BE56-4049-85B4-3C95DA355C4A}" srcOrd="0" destOrd="0" presId="urn:microsoft.com/office/officeart/2005/8/layout/hierarchy1"/>
    <dgm:cxn modelId="{DAC03E99-C717-41D7-B299-9DCC6B773254}" type="presParOf" srcId="{580BFAD4-AEF3-4A4E-94C9-381896FBE91F}" destId="{A384B5B5-14AD-4DC0-903A-3BB9A55171AD}" srcOrd="1" destOrd="0" presId="urn:microsoft.com/office/officeart/2005/8/layout/hierarchy1"/>
    <dgm:cxn modelId="{BF60C2AB-61C5-4748-8645-AF7F840E08DC}" type="presParOf" srcId="{055A350C-6E94-4F52-A092-8E1819622C7E}" destId="{D50BD3F0-9EC6-48C1-8727-872263749711}" srcOrd="1" destOrd="0" presId="urn:microsoft.com/office/officeart/2005/8/layout/hierarchy1"/>
    <dgm:cxn modelId="{786E7C01-267D-4C6C-8C27-0DDEE6C52D1C}" type="presParOf" srcId="{77A65B83-1931-4958-957B-995A373C9D29}" destId="{87C24ED0-0CB6-4DAA-9818-034D8B57380B}" srcOrd="3" destOrd="0" presId="urn:microsoft.com/office/officeart/2005/8/layout/hierarchy1"/>
    <dgm:cxn modelId="{A204DA92-F05E-4BDE-B801-15D29D0E8B72}" type="presParOf" srcId="{87C24ED0-0CB6-4DAA-9818-034D8B57380B}" destId="{CD78BEE3-E263-4A0F-8F32-3972779E6C38}" srcOrd="0" destOrd="0" presId="urn:microsoft.com/office/officeart/2005/8/layout/hierarchy1"/>
    <dgm:cxn modelId="{1D2733CF-67E2-4504-ACFF-67B8FE08AAB0}" type="presParOf" srcId="{CD78BEE3-E263-4A0F-8F32-3972779E6C38}" destId="{64C18C25-85CD-4E89-87E5-10AEB236CA2B}" srcOrd="0" destOrd="0" presId="urn:microsoft.com/office/officeart/2005/8/layout/hierarchy1"/>
    <dgm:cxn modelId="{577A0FC6-0F57-4215-93CD-56AAA02BAE39}" type="presParOf" srcId="{CD78BEE3-E263-4A0F-8F32-3972779E6C38}" destId="{F475742C-B3DF-4A81-83FF-027E21F9E4BC}" srcOrd="1" destOrd="0" presId="urn:microsoft.com/office/officeart/2005/8/layout/hierarchy1"/>
    <dgm:cxn modelId="{B49C287A-46A7-4BBC-A724-DD8D2BED8B90}" type="presParOf" srcId="{87C24ED0-0CB6-4DAA-9818-034D8B57380B}" destId="{4209A895-57F7-4A05-979C-817325270A95}" srcOrd="1" destOrd="0" presId="urn:microsoft.com/office/officeart/2005/8/layout/hierarchy1"/>
    <dgm:cxn modelId="{871B06CE-C5E9-4196-80EC-9975CA609D2F}" type="presParOf" srcId="{77A65B83-1931-4958-957B-995A373C9D29}" destId="{B4014881-9B11-449D-871D-0538200F963E}" srcOrd="4" destOrd="0" presId="urn:microsoft.com/office/officeart/2005/8/layout/hierarchy1"/>
    <dgm:cxn modelId="{985735EB-C4CC-46DD-B9A2-45F27260B92D}" type="presParOf" srcId="{B4014881-9B11-449D-871D-0538200F963E}" destId="{9681BCA8-EF21-4E1E-8604-003CB8477F11}" srcOrd="0" destOrd="0" presId="urn:microsoft.com/office/officeart/2005/8/layout/hierarchy1"/>
    <dgm:cxn modelId="{426D56A1-4022-418E-B6AA-2235EF3ADBF6}" type="presParOf" srcId="{9681BCA8-EF21-4E1E-8604-003CB8477F11}" destId="{0392949B-EC7D-45C1-A5E1-297D38AEB392}" srcOrd="0" destOrd="0" presId="urn:microsoft.com/office/officeart/2005/8/layout/hierarchy1"/>
    <dgm:cxn modelId="{1D24A2E2-F8DC-4375-9C4A-C83FF92BFE20}" type="presParOf" srcId="{9681BCA8-EF21-4E1E-8604-003CB8477F11}" destId="{5E826164-3E14-42D1-8065-998E2B0A4D6C}" srcOrd="1" destOrd="0" presId="urn:microsoft.com/office/officeart/2005/8/layout/hierarchy1"/>
    <dgm:cxn modelId="{AF8C5C68-038D-4955-85D9-6F28E470E21C}" type="presParOf" srcId="{B4014881-9B11-449D-871D-0538200F963E}" destId="{E8079C03-1F73-4E1F-9219-8748DF2BE8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202163-F325-4B03-9F7C-D81607ACFE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5B2A82-151D-4AD9-94E8-CEE9823B5CCE}">
      <dgm:prSet/>
      <dgm:spPr/>
      <dgm:t>
        <a:bodyPr/>
        <a:lstStyle/>
        <a:p>
          <a:r>
            <a:rPr lang="pl-PL"/>
            <a:t>kurczą się pod wpływem bodźców z centralnego układu nerwowego ( w warunkach laboratoryjnych skurcz może być wywołany przez drażnienie prądem elektrycznym )</a:t>
          </a:r>
          <a:endParaRPr lang="en-US"/>
        </a:p>
      </dgm:t>
    </dgm:pt>
    <dgm:pt modelId="{D68E3748-5A23-403A-8A71-BEEEA67E80CA}" type="parTrans" cxnId="{15CD1C67-97B3-4FEF-A30D-92FB00841E0E}">
      <dgm:prSet/>
      <dgm:spPr/>
      <dgm:t>
        <a:bodyPr/>
        <a:lstStyle/>
        <a:p>
          <a:endParaRPr lang="en-US"/>
        </a:p>
      </dgm:t>
    </dgm:pt>
    <dgm:pt modelId="{22FD295A-8C20-4704-89DF-210C1F50C579}" type="sibTrans" cxnId="{15CD1C67-97B3-4FEF-A30D-92FB00841E0E}">
      <dgm:prSet/>
      <dgm:spPr/>
      <dgm:t>
        <a:bodyPr/>
        <a:lstStyle/>
        <a:p>
          <a:endParaRPr lang="en-US"/>
        </a:p>
      </dgm:t>
    </dgm:pt>
    <dgm:pt modelId="{E3888B19-9453-45D4-B323-5B7707FAE6E2}">
      <dgm:prSet/>
      <dgm:spPr/>
      <dgm:t>
        <a:bodyPr/>
        <a:lstStyle/>
        <a:p>
          <a:r>
            <a:rPr lang="pl-PL"/>
            <a:t>- podlegaj woli</a:t>
          </a:r>
          <a:endParaRPr lang="en-US"/>
        </a:p>
      </dgm:t>
    </dgm:pt>
    <dgm:pt modelId="{A95A6B17-A1F1-45B8-8B7B-18290B874582}" type="parTrans" cxnId="{690D3636-9CBA-4B86-B8D7-C286525C1B2D}">
      <dgm:prSet/>
      <dgm:spPr/>
      <dgm:t>
        <a:bodyPr/>
        <a:lstStyle/>
        <a:p>
          <a:endParaRPr lang="en-US"/>
        </a:p>
      </dgm:t>
    </dgm:pt>
    <dgm:pt modelId="{CD001323-5FE1-4E27-BFCB-33CF4487468D}" type="sibTrans" cxnId="{690D3636-9CBA-4B86-B8D7-C286525C1B2D}">
      <dgm:prSet/>
      <dgm:spPr/>
      <dgm:t>
        <a:bodyPr/>
        <a:lstStyle/>
        <a:p>
          <a:endParaRPr lang="en-US"/>
        </a:p>
      </dgm:t>
    </dgm:pt>
    <dgm:pt modelId="{D6DADF33-7B84-451B-ABF9-1D05224FBC9E}">
      <dgm:prSet/>
      <dgm:spPr/>
      <dgm:t>
        <a:bodyPr/>
        <a:lstStyle/>
        <a:p>
          <a:r>
            <a:rPr lang="pl-PL"/>
            <a:t>- są jedno -, dwu - bądź wielostanowe</a:t>
          </a:r>
          <a:endParaRPr lang="en-US"/>
        </a:p>
      </dgm:t>
    </dgm:pt>
    <dgm:pt modelId="{A7C478C2-3DFB-4BDF-82D6-CEB08287AF8D}" type="parTrans" cxnId="{05D94276-5001-467C-A69D-1C0C2B74C0AF}">
      <dgm:prSet/>
      <dgm:spPr/>
      <dgm:t>
        <a:bodyPr/>
        <a:lstStyle/>
        <a:p>
          <a:endParaRPr lang="en-US"/>
        </a:p>
      </dgm:t>
    </dgm:pt>
    <dgm:pt modelId="{4A99EACA-B963-4A8B-8D31-A242925025AE}" type="sibTrans" cxnId="{05D94276-5001-467C-A69D-1C0C2B74C0AF}">
      <dgm:prSet/>
      <dgm:spPr/>
      <dgm:t>
        <a:bodyPr/>
        <a:lstStyle/>
        <a:p>
          <a:endParaRPr lang="en-US"/>
        </a:p>
      </dgm:t>
    </dgm:pt>
    <dgm:pt modelId="{75832DA7-F033-482C-9E98-B4E5E953B6B3}">
      <dgm:prSet/>
      <dgm:spPr/>
      <dgm:t>
        <a:bodyPr/>
        <a:lstStyle/>
        <a:p>
          <a:r>
            <a:rPr lang="pl-PL"/>
            <a:t>- działają synergistycznie lub antagonistycznie</a:t>
          </a:r>
          <a:endParaRPr lang="en-US"/>
        </a:p>
      </dgm:t>
    </dgm:pt>
    <dgm:pt modelId="{4528A145-22E9-4162-9CB7-25FD2400385E}" type="parTrans" cxnId="{C4B78E4F-1DC3-4811-A234-113D20C89B3E}">
      <dgm:prSet/>
      <dgm:spPr/>
      <dgm:t>
        <a:bodyPr/>
        <a:lstStyle/>
        <a:p>
          <a:endParaRPr lang="en-US"/>
        </a:p>
      </dgm:t>
    </dgm:pt>
    <dgm:pt modelId="{10329438-3A96-450F-98E2-8D3C13182419}" type="sibTrans" cxnId="{C4B78E4F-1DC3-4811-A234-113D20C89B3E}">
      <dgm:prSet/>
      <dgm:spPr/>
      <dgm:t>
        <a:bodyPr/>
        <a:lstStyle/>
        <a:p>
          <a:endParaRPr lang="en-US"/>
        </a:p>
      </dgm:t>
    </dgm:pt>
    <dgm:pt modelId="{73B49963-6AE4-47A7-B72A-5ADE1B16B276}" type="pres">
      <dgm:prSet presAssocID="{32202163-F325-4B03-9F7C-D81607ACFEBA}" presName="linear" presStyleCnt="0">
        <dgm:presLayoutVars>
          <dgm:animLvl val="lvl"/>
          <dgm:resizeHandles val="exact"/>
        </dgm:presLayoutVars>
      </dgm:prSet>
      <dgm:spPr/>
    </dgm:pt>
    <dgm:pt modelId="{A2C7C7A7-16E3-41F0-B01A-6FBB347EE410}" type="pres">
      <dgm:prSet presAssocID="{F25B2A82-151D-4AD9-94E8-CEE9823B5C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3FFBB94-AE26-4FCD-9F0E-0ACA6220B4D2}" type="pres">
      <dgm:prSet presAssocID="{22FD295A-8C20-4704-89DF-210C1F50C579}" presName="spacer" presStyleCnt="0"/>
      <dgm:spPr/>
    </dgm:pt>
    <dgm:pt modelId="{AD99978B-B94A-4D5F-A80B-6B2F40E7A3CB}" type="pres">
      <dgm:prSet presAssocID="{E3888B19-9453-45D4-B323-5B7707FAE6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B061ED-CCA1-4528-8F49-8F54F4E3C760}" type="pres">
      <dgm:prSet presAssocID="{CD001323-5FE1-4E27-BFCB-33CF4487468D}" presName="spacer" presStyleCnt="0"/>
      <dgm:spPr/>
    </dgm:pt>
    <dgm:pt modelId="{F11EA64F-694D-41EC-9ECD-09AE9B06E26E}" type="pres">
      <dgm:prSet presAssocID="{D6DADF33-7B84-451B-ABF9-1D05224FBC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609165F-1E79-4CB0-B408-763A9484E52C}" type="pres">
      <dgm:prSet presAssocID="{4A99EACA-B963-4A8B-8D31-A242925025AE}" presName="spacer" presStyleCnt="0"/>
      <dgm:spPr/>
    </dgm:pt>
    <dgm:pt modelId="{B98CAD41-96FF-4D88-9EC4-3D93A63A588D}" type="pres">
      <dgm:prSet presAssocID="{75832DA7-F033-482C-9E98-B4E5E953B6B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FE15D28-3A98-42D3-A363-9F8AE95DED46}" type="presOf" srcId="{75832DA7-F033-482C-9E98-B4E5E953B6B3}" destId="{B98CAD41-96FF-4D88-9EC4-3D93A63A588D}" srcOrd="0" destOrd="0" presId="urn:microsoft.com/office/officeart/2005/8/layout/vList2"/>
    <dgm:cxn modelId="{690D3636-9CBA-4B86-B8D7-C286525C1B2D}" srcId="{32202163-F325-4B03-9F7C-D81607ACFEBA}" destId="{E3888B19-9453-45D4-B323-5B7707FAE6E2}" srcOrd="1" destOrd="0" parTransId="{A95A6B17-A1F1-45B8-8B7B-18290B874582}" sibTransId="{CD001323-5FE1-4E27-BFCB-33CF4487468D}"/>
    <dgm:cxn modelId="{15CD1C67-97B3-4FEF-A30D-92FB00841E0E}" srcId="{32202163-F325-4B03-9F7C-D81607ACFEBA}" destId="{F25B2A82-151D-4AD9-94E8-CEE9823B5CCE}" srcOrd="0" destOrd="0" parTransId="{D68E3748-5A23-403A-8A71-BEEEA67E80CA}" sibTransId="{22FD295A-8C20-4704-89DF-210C1F50C579}"/>
    <dgm:cxn modelId="{EC07D46E-553E-4B4B-806B-DCA893E76C10}" type="presOf" srcId="{32202163-F325-4B03-9F7C-D81607ACFEBA}" destId="{73B49963-6AE4-47A7-B72A-5ADE1B16B276}" srcOrd="0" destOrd="0" presId="urn:microsoft.com/office/officeart/2005/8/layout/vList2"/>
    <dgm:cxn modelId="{C4B78E4F-1DC3-4811-A234-113D20C89B3E}" srcId="{32202163-F325-4B03-9F7C-D81607ACFEBA}" destId="{75832DA7-F033-482C-9E98-B4E5E953B6B3}" srcOrd="3" destOrd="0" parTransId="{4528A145-22E9-4162-9CB7-25FD2400385E}" sibTransId="{10329438-3A96-450F-98E2-8D3C13182419}"/>
    <dgm:cxn modelId="{99370473-1DD4-4D27-944F-1669FD7B401C}" type="presOf" srcId="{F25B2A82-151D-4AD9-94E8-CEE9823B5CCE}" destId="{A2C7C7A7-16E3-41F0-B01A-6FBB347EE410}" srcOrd="0" destOrd="0" presId="urn:microsoft.com/office/officeart/2005/8/layout/vList2"/>
    <dgm:cxn modelId="{05D94276-5001-467C-A69D-1C0C2B74C0AF}" srcId="{32202163-F325-4B03-9F7C-D81607ACFEBA}" destId="{D6DADF33-7B84-451B-ABF9-1D05224FBC9E}" srcOrd="2" destOrd="0" parTransId="{A7C478C2-3DFB-4BDF-82D6-CEB08287AF8D}" sibTransId="{4A99EACA-B963-4A8B-8D31-A242925025AE}"/>
    <dgm:cxn modelId="{2DA6F5B0-A50F-4937-8637-C294E07CAD38}" type="presOf" srcId="{D6DADF33-7B84-451B-ABF9-1D05224FBC9E}" destId="{F11EA64F-694D-41EC-9ECD-09AE9B06E26E}" srcOrd="0" destOrd="0" presId="urn:microsoft.com/office/officeart/2005/8/layout/vList2"/>
    <dgm:cxn modelId="{42DB96C4-E1E1-4F4C-819E-E006BD93D5C7}" type="presOf" srcId="{E3888B19-9453-45D4-B323-5B7707FAE6E2}" destId="{AD99978B-B94A-4D5F-A80B-6B2F40E7A3CB}" srcOrd="0" destOrd="0" presId="urn:microsoft.com/office/officeart/2005/8/layout/vList2"/>
    <dgm:cxn modelId="{8D260B8B-AC98-4B34-8573-83F9A6FD6DBD}" type="presParOf" srcId="{73B49963-6AE4-47A7-B72A-5ADE1B16B276}" destId="{A2C7C7A7-16E3-41F0-B01A-6FBB347EE410}" srcOrd="0" destOrd="0" presId="urn:microsoft.com/office/officeart/2005/8/layout/vList2"/>
    <dgm:cxn modelId="{AAE54714-01C4-49D3-8DED-B8F0C4C000E0}" type="presParOf" srcId="{73B49963-6AE4-47A7-B72A-5ADE1B16B276}" destId="{83FFBB94-AE26-4FCD-9F0E-0ACA6220B4D2}" srcOrd="1" destOrd="0" presId="urn:microsoft.com/office/officeart/2005/8/layout/vList2"/>
    <dgm:cxn modelId="{66B49EC5-6F7B-4A8C-BF4E-5416D68B8CD0}" type="presParOf" srcId="{73B49963-6AE4-47A7-B72A-5ADE1B16B276}" destId="{AD99978B-B94A-4D5F-A80B-6B2F40E7A3CB}" srcOrd="2" destOrd="0" presId="urn:microsoft.com/office/officeart/2005/8/layout/vList2"/>
    <dgm:cxn modelId="{BFD6AC61-D30D-4F6C-AB1A-98FAFFD830E1}" type="presParOf" srcId="{73B49963-6AE4-47A7-B72A-5ADE1B16B276}" destId="{09B061ED-CCA1-4528-8F49-8F54F4E3C760}" srcOrd="3" destOrd="0" presId="urn:microsoft.com/office/officeart/2005/8/layout/vList2"/>
    <dgm:cxn modelId="{40223BDC-E125-4D82-A27A-5227E479BDB9}" type="presParOf" srcId="{73B49963-6AE4-47A7-B72A-5ADE1B16B276}" destId="{F11EA64F-694D-41EC-9ECD-09AE9B06E26E}" srcOrd="4" destOrd="0" presId="urn:microsoft.com/office/officeart/2005/8/layout/vList2"/>
    <dgm:cxn modelId="{1B86D4F0-5848-4F83-B2E2-C40FAB834231}" type="presParOf" srcId="{73B49963-6AE4-47A7-B72A-5ADE1B16B276}" destId="{3609165F-1E79-4CB0-B408-763A9484E52C}" srcOrd="5" destOrd="0" presId="urn:microsoft.com/office/officeart/2005/8/layout/vList2"/>
    <dgm:cxn modelId="{DBBCFF37-1C9C-44FB-9AB7-3D1B2EFFAD72}" type="presParOf" srcId="{73B49963-6AE4-47A7-B72A-5ADE1B16B276}" destId="{B98CAD41-96FF-4D88-9EC4-3D93A63A58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202163-F325-4B03-9F7C-D81607ACFE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3814B9-110C-4DB3-A49D-01EDCE7C0B13}">
      <dgm:prSet/>
      <dgm:spPr/>
      <dgm:t>
        <a:bodyPr/>
        <a:lstStyle/>
        <a:p>
          <a:r>
            <a:rPr lang="pl-PL" altLang="pl-PL" dirty="0"/>
            <a:t>-początkowy ( </a:t>
          </a:r>
          <a:r>
            <a:rPr lang="pl-PL" altLang="pl-PL" u="sng" dirty="0"/>
            <a:t>proksymalny</a:t>
          </a:r>
          <a:r>
            <a:rPr lang="pl-PL" altLang="pl-PL" dirty="0"/>
            <a:t>) - końcowy ( </a:t>
          </a:r>
          <a:r>
            <a:rPr lang="pl-PL" altLang="pl-PL" u="sng" dirty="0"/>
            <a:t>dystalny</a:t>
          </a:r>
          <a:r>
            <a:rPr lang="pl-PL" altLang="pl-PL" dirty="0"/>
            <a:t>)</a:t>
          </a:r>
        </a:p>
      </dgm:t>
    </dgm:pt>
    <dgm:pt modelId="{A8D0909C-0FB5-4261-B27C-9FB3C8ACB3A8}" type="parTrans" cxnId="{70E54B25-B7BD-423F-B405-853602617724}">
      <dgm:prSet/>
      <dgm:spPr/>
      <dgm:t>
        <a:bodyPr/>
        <a:lstStyle/>
        <a:p>
          <a:endParaRPr lang="pl-PL"/>
        </a:p>
      </dgm:t>
    </dgm:pt>
    <dgm:pt modelId="{F4F8541D-0400-4521-8344-737590B9B1AA}" type="sibTrans" cxnId="{70E54B25-B7BD-423F-B405-853602617724}">
      <dgm:prSet/>
      <dgm:spPr/>
      <dgm:t>
        <a:bodyPr/>
        <a:lstStyle/>
        <a:p>
          <a:endParaRPr lang="pl-PL"/>
        </a:p>
      </dgm:t>
    </dgm:pt>
    <dgm:pt modelId="{2C37CAC3-70B0-4E5A-84F9-622258226EA8}">
      <dgm:prSet/>
      <dgm:spPr/>
      <dgm:t>
        <a:bodyPr/>
        <a:lstStyle/>
        <a:p>
          <a:endParaRPr lang="pl-PL" altLang="pl-PL" dirty="0"/>
        </a:p>
      </dgm:t>
    </dgm:pt>
    <dgm:pt modelId="{4FFFBEFB-4277-4DB4-B9A1-66F80F7EEC8A}" type="parTrans" cxnId="{C5B63FCE-503A-4A3E-B868-3ACBCF86F122}">
      <dgm:prSet/>
      <dgm:spPr/>
      <dgm:t>
        <a:bodyPr/>
        <a:lstStyle/>
        <a:p>
          <a:endParaRPr lang="pl-PL"/>
        </a:p>
      </dgm:t>
    </dgm:pt>
    <dgm:pt modelId="{F8C9FF44-B1DD-4BB1-8F20-CCCFA1AD1E52}" type="sibTrans" cxnId="{C5B63FCE-503A-4A3E-B868-3ACBCF86F122}">
      <dgm:prSet/>
      <dgm:spPr/>
      <dgm:t>
        <a:bodyPr/>
        <a:lstStyle/>
        <a:p>
          <a:endParaRPr lang="pl-PL"/>
        </a:p>
      </dgm:t>
    </dgm:pt>
    <dgm:pt modelId="{C0A6A6BD-0F4D-4965-8831-958815E4ACCB}">
      <dgm:prSet/>
      <dgm:spPr/>
      <dgm:t>
        <a:bodyPr/>
        <a:lstStyle/>
        <a:p>
          <a:r>
            <a:rPr lang="pl-PL" altLang="pl-PL"/>
            <a:t>- bezpośrednie ( za pomocą ścięgna)</a:t>
          </a:r>
          <a:endParaRPr lang="pl-PL" altLang="pl-PL" dirty="0"/>
        </a:p>
      </dgm:t>
    </dgm:pt>
    <dgm:pt modelId="{0F414DCE-9011-4B84-B950-3C7E6849969B}" type="parTrans" cxnId="{801B6CAE-2F8E-4755-8BE9-B390E0E7110F}">
      <dgm:prSet/>
      <dgm:spPr/>
      <dgm:t>
        <a:bodyPr/>
        <a:lstStyle/>
        <a:p>
          <a:endParaRPr lang="pl-PL"/>
        </a:p>
      </dgm:t>
    </dgm:pt>
    <dgm:pt modelId="{EB922AB3-09B8-4DFF-BE3A-1CE53BA1D2CB}" type="sibTrans" cxnId="{801B6CAE-2F8E-4755-8BE9-B390E0E7110F}">
      <dgm:prSet/>
      <dgm:spPr/>
      <dgm:t>
        <a:bodyPr/>
        <a:lstStyle/>
        <a:p>
          <a:endParaRPr lang="pl-PL"/>
        </a:p>
      </dgm:t>
    </dgm:pt>
    <dgm:pt modelId="{7A045415-905A-4B5E-B3E8-53F45F4F24F7}">
      <dgm:prSet/>
      <dgm:spPr/>
      <dgm:t>
        <a:bodyPr/>
        <a:lstStyle/>
        <a:p>
          <a:endParaRPr lang="pl-PL" altLang="pl-PL" dirty="0"/>
        </a:p>
      </dgm:t>
    </dgm:pt>
    <dgm:pt modelId="{5DDBC477-5FB6-45A8-9F11-FF1AD72FF468}" type="parTrans" cxnId="{8CA80555-3CE7-4FB8-9C8E-5CA1E319F2EF}">
      <dgm:prSet/>
      <dgm:spPr/>
      <dgm:t>
        <a:bodyPr/>
        <a:lstStyle/>
        <a:p>
          <a:endParaRPr lang="pl-PL"/>
        </a:p>
      </dgm:t>
    </dgm:pt>
    <dgm:pt modelId="{4C7F7A0D-D717-430C-B811-83546CDA6AE4}" type="sibTrans" cxnId="{8CA80555-3CE7-4FB8-9C8E-5CA1E319F2EF}">
      <dgm:prSet/>
      <dgm:spPr/>
      <dgm:t>
        <a:bodyPr/>
        <a:lstStyle/>
        <a:p>
          <a:endParaRPr lang="pl-PL"/>
        </a:p>
      </dgm:t>
    </dgm:pt>
    <dgm:pt modelId="{7BD5E9B7-8797-434E-BE19-F4C5E613074B}">
      <dgm:prSet/>
      <dgm:spPr/>
      <dgm:t>
        <a:bodyPr/>
        <a:lstStyle/>
        <a:p>
          <a:r>
            <a:rPr lang="pl-PL" altLang="pl-PL"/>
            <a:t>- brzusiec (część kurczliwa, zbudowana z włókien poprzecznie prążkowanych)</a:t>
          </a:r>
          <a:endParaRPr lang="pl-PL" altLang="pl-PL" dirty="0"/>
        </a:p>
      </dgm:t>
    </dgm:pt>
    <dgm:pt modelId="{74C423AA-075D-44FB-B42B-6A53A6D52212}" type="parTrans" cxnId="{5D284A9F-B811-4FC1-B267-5141513B85EA}">
      <dgm:prSet/>
      <dgm:spPr/>
      <dgm:t>
        <a:bodyPr/>
        <a:lstStyle/>
        <a:p>
          <a:endParaRPr lang="pl-PL"/>
        </a:p>
      </dgm:t>
    </dgm:pt>
    <dgm:pt modelId="{7A0E84C6-80AD-45D4-8D8B-885399FB70E5}" type="sibTrans" cxnId="{5D284A9F-B811-4FC1-B267-5141513B85EA}">
      <dgm:prSet/>
      <dgm:spPr/>
      <dgm:t>
        <a:bodyPr/>
        <a:lstStyle/>
        <a:p>
          <a:endParaRPr lang="pl-PL"/>
        </a:p>
      </dgm:t>
    </dgm:pt>
    <dgm:pt modelId="{4705964C-1B6A-4965-A9B0-C065029E08C8}">
      <dgm:prSet/>
      <dgm:spPr/>
      <dgm:t>
        <a:bodyPr/>
        <a:lstStyle/>
        <a:p>
          <a:endParaRPr lang="pl-PL" altLang="pl-PL" dirty="0"/>
        </a:p>
      </dgm:t>
    </dgm:pt>
    <dgm:pt modelId="{72D4269E-C3A3-4DAE-96CE-DAF1F610F166}" type="parTrans" cxnId="{39C3D667-BF29-40CF-ACB1-215688560D06}">
      <dgm:prSet/>
      <dgm:spPr/>
      <dgm:t>
        <a:bodyPr/>
        <a:lstStyle/>
        <a:p>
          <a:endParaRPr lang="pl-PL"/>
        </a:p>
      </dgm:t>
    </dgm:pt>
    <dgm:pt modelId="{9B8C6A66-7E18-4E28-AB29-43675FE5CD9C}" type="sibTrans" cxnId="{39C3D667-BF29-40CF-ACB1-215688560D06}">
      <dgm:prSet/>
      <dgm:spPr/>
      <dgm:t>
        <a:bodyPr/>
        <a:lstStyle/>
        <a:p>
          <a:endParaRPr lang="pl-PL"/>
        </a:p>
      </dgm:t>
    </dgm:pt>
    <dgm:pt modelId="{6F7649BF-61C7-4640-B7AA-040156A88BA1}">
      <dgm:prSet/>
      <dgm:spPr/>
      <dgm:t>
        <a:bodyPr/>
        <a:lstStyle/>
        <a:p>
          <a:r>
            <a:rPr lang="pl-PL" altLang="pl-PL"/>
            <a:t>- ścięgno / rozcięgno (łączy z kością i przenosi pracę mięśnia na kość)</a:t>
          </a:r>
          <a:endParaRPr lang="pl-PL" altLang="pl-PL" dirty="0"/>
        </a:p>
      </dgm:t>
    </dgm:pt>
    <dgm:pt modelId="{94234047-8FD5-40AA-BA72-9E6A40EAC9D7}" type="parTrans" cxnId="{60136FDB-CDE8-4FEB-9D9B-6F3E115BAD33}">
      <dgm:prSet/>
      <dgm:spPr/>
      <dgm:t>
        <a:bodyPr/>
        <a:lstStyle/>
        <a:p>
          <a:endParaRPr lang="pl-PL"/>
        </a:p>
      </dgm:t>
    </dgm:pt>
    <dgm:pt modelId="{A4C3BA2C-5F0A-4D21-BF50-12CB78DFAE1A}" type="sibTrans" cxnId="{60136FDB-CDE8-4FEB-9D9B-6F3E115BAD33}">
      <dgm:prSet/>
      <dgm:spPr/>
      <dgm:t>
        <a:bodyPr/>
        <a:lstStyle/>
        <a:p>
          <a:endParaRPr lang="pl-PL"/>
        </a:p>
      </dgm:t>
    </dgm:pt>
    <dgm:pt modelId="{73B49963-6AE4-47A7-B72A-5ADE1B16B276}" type="pres">
      <dgm:prSet presAssocID="{32202163-F325-4B03-9F7C-D81607ACFEBA}" presName="linear" presStyleCnt="0">
        <dgm:presLayoutVars>
          <dgm:animLvl val="lvl"/>
          <dgm:resizeHandles val="exact"/>
        </dgm:presLayoutVars>
      </dgm:prSet>
      <dgm:spPr/>
    </dgm:pt>
    <dgm:pt modelId="{00DC74A7-4C72-4B39-B113-0A1576A34473}" type="pres">
      <dgm:prSet presAssocID="{7A3814B9-110C-4DB3-A49D-01EDCE7C0B1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ABD09C6-5833-49AA-B09B-BC2ECE9A5128}" type="pres">
      <dgm:prSet presAssocID="{F4F8541D-0400-4521-8344-737590B9B1AA}" presName="spacer" presStyleCnt="0"/>
      <dgm:spPr/>
    </dgm:pt>
    <dgm:pt modelId="{49834C73-43F7-4A7D-99D3-1CD25E61E107}" type="pres">
      <dgm:prSet presAssocID="{2C37CAC3-70B0-4E5A-84F9-622258226EA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7E20DDA-EFA2-4E3D-B755-66C2FD230CC1}" type="pres">
      <dgm:prSet presAssocID="{F8C9FF44-B1DD-4BB1-8F20-CCCFA1AD1E52}" presName="spacer" presStyleCnt="0"/>
      <dgm:spPr/>
    </dgm:pt>
    <dgm:pt modelId="{BC1C87B6-ADC1-454F-B0BC-C679DAB6F0FA}" type="pres">
      <dgm:prSet presAssocID="{C0A6A6BD-0F4D-4965-8831-958815E4ACC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BE773D5-D236-4199-B0D9-EFCE691E8777}" type="pres">
      <dgm:prSet presAssocID="{EB922AB3-09B8-4DFF-BE3A-1CE53BA1D2CB}" presName="spacer" presStyleCnt="0"/>
      <dgm:spPr/>
    </dgm:pt>
    <dgm:pt modelId="{694B1F60-E8FD-4A6F-BD34-D3570F002D26}" type="pres">
      <dgm:prSet presAssocID="{7A045415-905A-4B5E-B3E8-53F45F4F24F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7D40A26-696B-4DE5-89F5-8B8F7D3D895B}" type="pres">
      <dgm:prSet presAssocID="{4C7F7A0D-D717-430C-B811-83546CDA6AE4}" presName="spacer" presStyleCnt="0"/>
      <dgm:spPr/>
    </dgm:pt>
    <dgm:pt modelId="{39EA2FA1-AEE8-4DB7-8CB1-EFC414DF3DA4}" type="pres">
      <dgm:prSet presAssocID="{7BD5E9B7-8797-434E-BE19-F4C5E613074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E5AD33B-D9B6-4D31-B3AF-CAD0CAB4AC54}" type="pres">
      <dgm:prSet presAssocID="{7A0E84C6-80AD-45D4-8D8B-885399FB70E5}" presName="spacer" presStyleCnt="0"/>
      <dgm:spPr/>
    </dgm:pt>
    <dgm:pt modelId="{363BDAA2-56DA-44DE-8DF9-7EA0C12C5B00}" type="pres">
      <dgm:prSet presAssocID="{4705964C-1B6A-4965-A9B0-C065029E08C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11BFB01-6363-4710-8A70-7B5706551294}" type="pres">
      <dgm:prSet presAssocID="{9B8C6A66-7E18-4E28-AB29-43675FE5CD9C}" presName="spacer" presStyleCnt="0"/>
      <dgm:spPr/>
    </dgm:pt>
    <dgm:pt modelId="{BD5C3588-ED17-4CAF-A2A1-B631FD43FB50}" type="pres">
      <dgm:prSet presAssocID="{6F7649BF-61C7-4640-B7AA-040156A88BA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0E54B25-B7BD-423F-B405-853602617724}" srcId="{32202163-F325-4B03-9F7C-D81607ACFEBA}" destId="{7A3814B9-110C-4DB3-A49D-01EDCE7C0B13}" srcOrd="0" destOrd="0" parTransId="{A8D0909C-0FB5-4261-B27C-9FB3C8ACB3A8}" sibTransId="{F4F8541D-0400-4521-8344-737590B9B1AA}"/>
    <dgm:cxn modelId="{0B01E42E-A475-46F7-9E76-47A77C82356A}" type="presOf" srcId="{C0A6A6BD-0F4D-4965-8831-958815E4ACCB}" destId="{BC1C87B6-ADC1-454F-B0BC-C679DAB6F0FA}" srcOrd="0" destOrd="0" presId="urn:microsoft.com/office/officeart/2005/8/layout/vList2"/>
    <dgm:cxn modelId="{289B9240-0E35-43F2-BC7A-026DA6E679A9}" type="presOf" srcId="{7BD5E9B7-8797-434E-BE19-F4C5E613074B}" destId="{39EA2FA1-AEE8-4DB7-8CB1-EFC414DF3DA4}" srcOrd="0" destOrd="0" presId="urn:microsoft.com/office/officeart/2005/8/layout/vList2"/>
    <dgm:cxn modelId="{39C3D667-BF29-40CF-ACB1-215688560D06}" srcId="{32202163-F325-4B03-9F7C-D81607ACFEBA}" destId="{4705964C-1B6A-4965-A9B0-C065029E08C8}" srcOrd="5" destOrd="0" parTransId="{72D4269E-C3A3-4DAE-96CE-DAF1F610F166}" sibTransId="{9B8C6A66-7E18-4E28-AB29-43675FE5CD9C}"/>
    <dgm:cxn modelId="{681AB769-906B-44F2-9A1D-AC12812EE95A}" type="presOf" srcId="{6F7649BF-61C7-4640-B7AA-040156A88BA1}" destId="{BD5C3588-ED17-4CAF-A2A1-B631FD43FB50}" srcOrd="0" destOrd="0" presId="urn:microsoft.com/office/officeart/2005/8/layout/vList2"/>
    <dgm:cxn modelId="{2C15646B-44A0-4D02-B2E2-383E505758C0}" type="presOf" srcId="{4705964C-1B6A-4965-A9B0-C065029E08C8}" destId="{363BDAA2-56DA-44DE-8DF9-7EA0C12C5B00}" srcOrd="0" destOrd="0" presId="urn:microsoft.com/office/officeart/2005/8/layout/vList2"/>
    <dgm:cxn modelId="{EC07D46E-553E-4B4B-806B-DCA893E76C10}" type="presOf" srcId="{32202163-F325-4B03-9F7C-D81607ACFEBA}" destId="{73B49963-6AE4-47A7-B72A-5ADE1B16B276}" srcOrd="0" destOrd="0" presId="urn:microsoft.com/office/officeart/2005/8/layout/vList2"/>
    <dgm:cxn modelId="{8CA80555-3CE7-4FB8-9C8E-5CA1E319F2EF}" srcId="{32202163-F325-4B03-9F7C-D81607ACFEBA}" destId="{7A045415-905A-4B5E-B3E8-53F45F4F24F7}" srcOrd="3" destOrd="0" parTransId="{5DDBC477-5FB6-45A8-9F11-FF1AD72FF468}" sibTransId="{4C7F7A0D-D717-430C-B811-83546CDA6AE4}"/>
    <dgm:cxn modelId="{0BF4418E-C90F-47D6-A969-A720878559AB}" type="presOf" srcId="{7A3814B9-110C-4DB3-A49D-01EDCE7C0B13}" destId="{00DC74A7-4C72-4B39-B113-0A1576A34473}" srcOrd="0" destOrd="0" presId="urn:microsoft.com/office/officeart/2005/8/layout/vList2"/>
    <dgm:cxn modelId="{5D284A9F-B811-4FC1-B267-5141513B85EA}" srcId="{32202163-F325-4B03-9F7C-D81607ACFEBA}" destId="{7BD5E9B7-8797-434E-BE19-F4C5E613074B}" srcOrd="4" destOrd="0" parTransId="{74C423AA-075D-44FB-B42B-6A53A6D52212}" sibTransId="{7A0E84C6-80AD-45D4-8D8B-885399FB70E5}"/>
    <dgm:cxn modelId="{801B6CAE-2F8E-4755-8BE9-B390E0E7110F}" srcId="{32202163-F325-4B03-9F7C-D81607ACFEBA}" destId="{C0A6A6BD-0F4D-4965-8831-958815E4ACCB}" srcOrd="2" destOrd="0" parTransId="{0F414DCE-9011-4B84-B950-3C7E6849969B}" sibTransId="{EB922AB3-09B8-4DFF-BE3A-1CE53BA1D2CB}"/>
    <dgm:cxn modelId="{058BA1BE-AE92-456B-889A-7129D193B294}" type="presOf" srcId="{2C37CAC3-70B0-4E5A-84F9-622258226EA8}" destId="{49834C73-43F7-4A7D-99D3-1CD25E61E107}" srcOrd="0" destOrd="0" presId="urn:microsoft.com/office/officeart/2005/8/layout/vList2"/>
    <dgm:cxn modelId="{C5B63FCE-503A-4A3E-B868-3ACBCF86F122}" srcId="{32202163-F325-4B03-9F7C-D81607ACFEBA}" destId="{2C37CAC3-70B0-4E5A-84F9-622258226EA8}" srcOrd="1" destOrd="0" parTransId="{4FFFBEFB-4277-4DB4-B9A1-66F80F7EEC8A}" sibTransId="{F8C9FF44-B1DD-4BB1-8F20-CCCFA1AD1E52}"/>
    <dgm:cxn modelId="{60136FDB-CDE8-4FEB-9D9B-6F3E115BAD33}" srcId="{32202163-F325-4B03-9F7C-D81607ACFEBA}" destId="{6F7649BF-61C7-4640-B7AA-040156A88BA1}" srcOrd="6" destOrd="0" parTransId="{94234047-8FD5-40AA-BA72-9E6A40EAC9D7}" sibTransId="{A4C3BA2C-5F0A-4D21-BF50-12CB78DFAE1A}"/>
    <dgm:cxn modelId="{2C488FDC-6DF3-4316-A2AC-AA7D4F645223}" type="presOf" srcId="{7A045415-905A-4B5E-B3E8-53F45F4F24F7}" destId="{694B1F60-E8FD-4A6F-BD34-D3570F002D26}" srcOrd="0" destOrd="0" presId="urn:microsoft.com/office/officeart/2005/8/layout/vList2"/>
    <dgm:cxn modelId="{CCC426DA-5575-42D9-B2EA-5E5241232363}" type="presParOf" srcId="{73B49963-6AE4-47A7-B72A-5ADE1B16B276}" destId="{00DC74A7-4C72-4B39-B113-0A1576A34473}" srcOrd="0" destOrd="0" presId="urn:microsoft.com/office/officeart/2005/8/layout/vList2"/>
    <dgm:cxn modelId="{D97AEB76-0977-4B8F-8FFB-8C071E78C08E}" type="presParOf" srcId="{73B49963-6AE4-47A7-B72A-5ADE1B16B276}" destId="{7ABD09C6-5833-49AA-B09B-BC2ECE9A5128}" srcOrd="1" destOrd="0" presId="urn:microsoft.com/office/officeart/2005/8/layout/vList2"/>
    <dgm:cxn modelId="{4338068D-FF38-4F3E-8D56-A00CD019B20E}" type="presParOf" srcId="{73B49963-6AE4-47A7-B72A-5ADE1B16B276}" destId="{49834C73-43F7-4A7D-99D3-1CD25E61E107}" srcOrd="2" destOrd="0" presId="urn:microsoft.com/office/officeart/2005/8/layout/vList2"/>
    <dgm:cxn modelId="{425B241A-C03F-4785-B07D-C76399F3DDA6}" type="presParOf" srcId="{73B49963-6AE4-47A7-B72A-5ADE1B16B276}" destId="{67E20DDA-EFA2-4E3D-B755-66C2FD230CC1}" srcOrd="3" destOrd="0" presId="urn:microsoft.com/office/officeart/2005/8/layout/vList2"/>
    <dgm:cxn modelId="{1044053B-FB54-48A8-BE00-277B50E5F92A}" type="presParOf" srcId="{73B49963-6AE4-47A7-B72A-5ADE1B16B276}" destId="{BC1C87B6-ADC1-454F-B0BC-C679DAB6F0FA}" srcOrd="4" destOrd="0" presId="urn:microsoft.com/office/officeart/2005/8/layout/vList2"/>
    <dgm:cxn modelId="{DDDFDC09-F704-4443-A255-E7E41645850E}" type="presParOf" srcId="{73B49963-6AE4-47A7-B72A-5ADE1B16B276}" destId="{BBE773D5-D236-4199-B0D9-EFCE691E8777}" srcOrd="5" destOrd="0" presId="urn:microsoft.com/office/officeart/2005/8/layout/vList2"/>
    <dgm:cxn modelId="{C92A6606-B0AC-4ABE-9C5B-22F0F7D62C1E}" type="presParOf" srcId="{73B49963-6AE4-47A7-B72A-5ADE1B16B276}" destId="{694B1F60-E8FD-4A6F-BD34-D3570F002D26}" srcOrd="6" destOrd="0" presId="urn:microsoft.com/office/officeart/2005/8/layout/vList2"/>
    <dgm:cxn modelId="{669D9D26-173B-43D0-BE08-DFD1E719CF52}" type="presParOf" srcId="{73B49963-6AE4-47A7-B72A-5ADE1B16B276}" destId="{27D40A26-696B-4DE5-89F5-8B8F7D3D895B}" srcOrd="7" destOrd="0" presId="urn:microsoft.com/office/officeart/2005/8/layout/vList2"/>
    <dgm:cxn modelId="{4F5942C4-B818-4CA3-BDD9-6E4DCDB00C57}" type="presParOf" srcId="{73B49963-6AE4-47A7-B72A-5ADE1B16B276}" destId="{39EA2FA1-AEE8-4DB7-8CB1-EFC414DF3DA4}" srcOrd="8" destOrd="0" presId="urn:microsoft.com/office/officeart/2005/8/layout/vList2"/>
    <dgm:cxn modelId="{57246790-00B3-4536-91ED-6B66F115CF45}" type="presParOf" srcId="{73B49963-6AE4-47A7-B72A-5ADE1B16B276}" destId="{BE5AD33B-D9B6-4D31-B3AF-CAD0CAB4AC54}" srcOrd="9" destOrd="0" presId="urn:microsoft.com/office/officeart/2005/8/layout/vList2"/>
    <dgm:cxn modelId="{E6B9768C-5AC0-4B42-82F6-79FDDD70EF31}" type="presParOf" srcId="{73B49963-6AE4-47A7-B72A-5ADE1B16B276}" destId="{363BDAA2-56DA-44DE-8DF9-7EA0C12C5B00}" srcOrd="10" destOrd="0" presId="urn:microsoft.com/office/officeart/2005/8/layout/vList2"/>
    <dgm:cxn modelId="{93AE24CA-21A2-425C-AC62-9C64D4468AF1}" type="presParOf" srcId="{73B49963-6AE4-47A7-B72A-5ADE1B16B276}" destId="{511BFB01-6363-4710-8A70-7B5706551294}" srcOrd="11" destOrd="0" presId="urn:microsoft.com/office/officeart/2005/8/layout/vList2"/>
    <dgm:cxn modelId="{7DC05D23-C293-4A4E-A552-0145BCE1B793}" type="presParOf" srcId="{73B49963-6AE4-47A7-B72A-5ADE1B16B276}" destId="{BD5C3588-ED17-4CAF-A2A1-B631FD43FB5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FAAA0D-AF31-4229-BB9A-F18CD782769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BB8806-F345-4C62-9FA0-93FBF340AF5A}">
      <dgm:prSet/>
      <dgm:spPr/>
      <dgm:t>
        <a:bodyPr/>
        <a:lstStyle/>
        <a:p>
          <a:r>
            <a:rPr lang="pl-PL" dirty="0"/>
            <a:t>-wrzecionowate, płaski, pierzasty, półpierzasty</a:t>
          </a:r>
          <a:endParaRPr lang="en-US" dirty="0"/>
        </a:p>
      </dgm:t>
    </dgm:pt>
    <dgm:pt modelId="{9F911447-8C14-4BC2-B115-15033BB24316}" type="parTrans" cxnId="{89FFBFA8-54E5-48B2-925E-712B1AD27DF2}">
      <dgm:prSet/>
      <dgm:spPr/>
      <dgm:t>
        <a:bodyPr/>
        <a:lstStyle/>
        <a:p>
          <a:endParaRPr lang="en-US"/>
        </a:p>
      </dgm:t>
    </dgm:pt>
    <dgm:pt modelId="{7660E9D7-E537-476B-BB5A-7B3679BF079B}" type="sibTrans" cxnId="{89FFBFA8-54E5-48B2-925E-712B1AD27DF2}">
      <dgm:prSet/>
      <dgm:spPr/>
      <dgm:t>
        <a:bodyPr/>
        <a:lstStyle/>
        <a:p>
          <a:endParaRPr lang="en-US"/>
        </a:p>
      </dgm:t>
    </dgm:pt>
    <dgm:pt modelId="{39A9EAFC-94C3-4990-8C53-2DBAFFE4D877}">
      <dgm:prSet/>
      <dgm:spPr/>
      <dgm:t>
        <a:bodyPr/>
        <a:lstStyle/>
        <a:p>
          <a:r>
            <a:rPr lang="pl-PL"/>
            <a:t>- półścięgnisty, półbłoniasty, okrężne,</a:t>
          </a:r>
          <a:endParaRPr lang="en-US"/>
        </a:p>
      </dgm:t>
    </dgm:pt>
    <dgm:pt modelId="{11746B76-D8F4-4594-915C-20812E163D5F}" type="parTrans" cxnId="{EA9CE800-30BB-429E-AFFF-EE624602F068}">
      <dgm:prSet/>
      <dgm:spPr/>
      <dgm:t>
        <a:bodyPr/>
        <a:lstStyle/>
        <a:p>
          <a:endParaRPr lang="en-US"/>
        </a:p>
      </dgm:t>
    </dgm:pt>
    <dgm:pt modelId="{E6192BB6-81DC-4E3B-9913-AA843982BC12}" type="sibTrans" cxnId="{EA9CE800-30BB-429E-AFFF-EE624602F068}">
      <dgm:prSet/>
      <dgm:spPr/>
      <dgm:t>
        <a:bodyPr/>
        <a:lstStyle/>
        <a:p>
          <a:endParaRPr lang="en-US"/>
        </a:p>
      </dgm:t>
    </dgm:pt>
    <dgm:pt modelId="{47A1B67E-B124-4CE2-8044-C56BF614A39F}">
      <dgm:prSet/>
      <dgm:spPr/>
      <dgm:t>
        <a:bodyPr/>
        <a:lstStyle/>
        <a:p>
          <a:r>
            <a:rPr lang="pl-PL"/>
            <a:t>- jedno - lub wielobrzuścowy ( zawiera ścięgna pośrednie)</a:t>
          </a:r>
          <a:endParaRPr lang="en-US"/>
        </a:p>
      </dgm:t>
    </dgm:pt>
    <dgm:pt modelId="{BA2286BB-61B3-4325-B0FA-067AA59BE931}" type="parTrans" cxnId="{2F15E8D6-B0C1-4A7B-8470-2A40BC18D781}">
      <dgm:prSet/>
      <dgm:spPr/>
      <dgm:t>
        <a:bodyPr/>
        <a:lstStyle/>
        <a:p>
          <a:endParaRPr lang="en-US"/>
        </a:p>
      </dgm:t>
    </dgm:pt>
    <dgm:pt modelId="{B005626A-CA0E-45B8-B8D8-387F2CD09BEB}" type="sibTrans" cxnId="{2F15E8D6-B0C1-4A7B-8470-2A40BC18D781}">
      <dgm:prSet/>
      <dgm:spPr/>
      <dgm:t>
        <a:bodyPr/>
        <a:lstStyle/>
        <a:p>
          <a:endParaRPr lang="en-US"/>
        </a:p>
      </dgm:t>
    </dgm:pt>
    <dgm:pt modelId="{BAE32722-7710-42C7-870E-8BCC9145218B}" type="pres">
      <dgm:prSet presAssocID="{47FAAA0D-AF31-4229-BB9A-F18CD782769C}" presName="vert0" presStyleCnt="0">
        <dgm:presLayoutVars>
          <dgm:dir/>
          <dgm:animOne val="branch"/>
          <dgm:animLvl val="lvl"/>
        </dgm:presLayoutVars>
      </dgm:prSet>
      <dgm:spPr/>
    </dgm:pt>
    <dgm:pt modelId="{BC6A2AD4-DE09-4DF2-A065-3A05A608BB10}" type="pres">
      <dgm:prSet presAssocID="{D1BB8806-F345-4C62-9FA0-93FBF340AF5A}" presName="thickLine" presStyleLbl="alignNode1" presStyleIdx="0" presStyleCnt="3"/>
      <dgm:spPr/>
    </dgm:pt>
    <dgm:pt modelId="{F79135A6-580B-4B57-A2D9-2677AE76B1F6}" type="pres">
      <dgm:prSet presAssocID="{D1BB8806-F345-4C62-9FA0-93FBF340AF5A}" presName="horz1" presStyleCnt="0"/>
      <dgm:spPr/>
    </dgm:pt>
    <dgm:pt modelId="{8B264860-A0C7-4CB0-AAAE-22FE2BEB69F2}" type="pres">
      <dgm:prSet presAssocID="{D1BB8806-F345-4C62-9FA0-93FBF340AF5A}" presName="tx1" presStyleLbl="revTx" presStyleIdx="0" presStyleCnt="3"/>
      <dgm:spPr/>
    </dgm:pt>
    <dgm:pt modelId="{01EA86BB-8144-4314-86DB-7B212341D4D4}" type="pres">
      <dgm:prSet presAssocID="{D1BB8806-F345-4C62-9FA0-93FBF340AF5A}" presName="vert1" presStyleCnt="0"/>
      <dgm:spPr/>
    </dgm:pt>
    <dgm:pt modelId="{9B67601F-BC72-4E52-B543-96C4CC31D52A}" type="pres">
      <dgm:prSet presAssocID="{39A9EAFC-94C3-4990-8C53-2DBAFFE4D877}" presName="thickLine" presStyleLbl="alignNode1" presStyleIdx="1" presStyleCnt="3"/>
      <dgm:spPr/>
    </dgm:pt>
    <dgm:pt modelId="{D3EA9588-29EF-41A5-B0C1-835299DE56DB}" type="pres">
      <dgm:prSet presAssocID="{39A9EAFC-94C3-4990-8C53-2DBAFFE4D877}" presName="horz1" presStyleCnt="0"/>
      <dgm:spPr/>
    </dgm:pt>
    <dgm:pt modelId="{6A1378C3-41CF-42F7-887C-E5BFD45ACCEB}" type="pres">
      <dgm:prSet presAssocID="{39A9EAFC-94C3-4990-8C53-2DBAFFE4D877}" presName="tx1" presStyleLbl="revTx" presStyleIdx="1" presStyleCnt="3"/>
      <dgm:spPr/>
    </dgm:pt>
    <dgm:pt modelId="{F8795553-C044-4101-936F-8CA72B362596}" type="pres">
      <dgm:prSet presAssocID="{39A9EAFC-94C3-4990-8C53-2DBAFFE4D877}" presName="vert1" presStyleCnt="0"/>
      <dgm:spPr/>
    </dgm:pt>
    <dgm:pt modelId="{03194E2F-BFF6-4701-A55A-9ACFC3C86676}" type="pres">
      <dgm:prSet presAssocID="{47A1B67E-B124-4CE2-8044-C56BF614A39F}" presName="thickLine" presStyleLbl="alignNode1" presStyleIdx="2" presStyleCnt="3"/>
      <dgm:spPr/>
    </dgm:pt>
    <dgm:pt modelId="{CAC46BF3-56D3-4AAE-8269-D79DDBF2C0B9}" type="pres">
      <dgm:prSet presAssocID="{47A1B67E-B124-4CE2-8044-C56BF614A39F}" presName="horz1" presStyleCnt="0"/>
      <dgm:spPr/>
    </dgm:pt>
    <dgm:pt modelId="{EEB9819D-4A48-4DBB-A8CD-7DCA11690A9F}" type="pres">
      <dgm:prSet presAssocID="{47A1B67E-B124-4CE2-8044-C56BF614A39F}" presName="tx1" presStyleLbl="revTx" presStyleIdx="2" presStyleCnt="3"/>
      <dgm:spPr/>
    </dgm:pt>
    <dgm:pt modelId="{4FFC6FF6-22E5-4031-8D59-7F23752E1E31}" type="pres">
      <dgm:prSet presAssocID="{47A1B67E-B124-4CE2-8044-C56BF614A39F}" presName="vert1" presStyleCnt="0"/>
      <dgm:spPr/>
    </dgm:pt>
  </dgm:ptLst>
  <dgm:cxnLst>
    <dgm:cxn modelId="{EA9CE800-30BB-429E-AFFF-EE624602F068}" srcId="{47FAAA0D-AF31-4229-BB9A-F18CD782769C}" destId="{39A9EAFC-94C3-4990-8C53-2DBAFFE4D877}" srcOrd="1" destOrd="0" parTransId="{11746B76-D8F4-4594-915C-20812E163D5F}" sibTransId="{E6192BB6-81DC-4E3B-9913-AA843982BC12}"/>
    <dgm:cxn modelId="{12E89838-6DE8-40CA-BB1E-EC7318B34D7E}" type="presOf" srcId="{47FAAA0D-AF31-4229-BB9A-F18CD782769C}" destId="{BAE32722-7710-42C7-870E-8BCC9145218B}" srcOrd="0" destOrd="0" presId="urn:microsoft.com/office/officeart/2008/layout/LinedList"/>
    <dgm:cxn modelId="{DB93FD5E-A49A-4A25-962D-1BA51ECBEEFA}" type="presOf" srcId="{D1BB8806-F345-4C62-9FA0-93FBF340AF5A}" destId="{8B264860-A0C7-4CB0-AAAE-22FE2BEB69F2}" srcOrd="0" destOrd="0" presId="urn:microsoft.com/office/officeart/2008/layout/LinedList"/>
    <dgm:cxn modelId="{6A3C3972-F0A8-40A4-9B45-008CE8CBED2D}" type="presOf" srcId="{47A1B67E-B124-4CE2-8044-C56BF614A39F}" destId="{EEB9819D-4A48-4DBB-A8CD-7DCA11690A9F}" srcOrd="0" destOrd="0" presId="urn:microsoft.com/office/officeart/2008/layout/LinedList"/>
    <dgm:cxn modelId="{5ADFD456-9BEF-48D6-8161-23243E19E7F3}" type="presOf" srcId="{39A9EAFC-94C3-4990-8C53-2DBAFFE4D877}" destId="{6A1378C3-41CF-42F7-887C-E5BFD45ACCEB}" srcOrd="0" destOrd="0" presId="urn:microsoft.com/office/officeart/2008/layout/LinedList"/>
    <dgm:cxn modelId="{89FFBFA8-54E5-48B2-925E-712B1AD27DF2}" srcId="{47FAAA0D-AF31-4229-BB9A-F18CD782769C}" destId="{D1BB8806-F345-4C62-9FA0-93FBF340AF5A}" srcOrd="0" destOrd="0" parTransId="{9F911447-8C14-4BC2-B115-15033BB24316}" sibTransId="{7660E9D7-E537-476B-BB5A-7B3679BF079B}"/>
    <dgm:cxn modelId="{2F15E8D6-B0C1-4A7B-8470-2A40BC18D781}" srcId="{47FAAA0D-AF31-4229-BB9A-F18CD782769C}" destId="{47A1B67E-B124-4CE2-8044-C56BF614A39F}" srcOrd="2" destOrd="0" parTransId="{BA2286BB-61B3-4325-B0FA-067AA59BE931}" sibTransId="{B005626A-CA0E-45B8-B8D8-387F2CD09BEB}"/>
    <dgm:cxn modelId="{4A6A0D02-383A-4651-AFDB-F3BC6124CA2E}" type="presParOf" srcId="{BAE32722-7710-42C7-870E-8BCC9145218B}" destId="{BC6A2AD4-DE09-4DF2-A065-3A05A608BB10}" srcOrd="0" destOrd="0" presId="urn:microsoft.com/office/officeart/2008/layout/LinedList"/>
    <dgm:cxn modelId="{C49591EB-310C-4AA1-9240-B9DCA61A3F81}" type="presParOf" srcId="{BAE32722-7710-42C7-870E-8BCC9145218B}" destId="{F79135A6-580B-4B57-A2D9-2677AE76B1F6}" srcOrd="1" destOrd="0" presId="urn:microsoft.com/office/officeart/2008/layout/LinedList"/>
    <dgm:cxn modelId="{9C7A2479-43D1-4DC4-B989-DBB46E740235}" type="presParOf" srcId="{F79135A6-580B-4B57-A2D9-2677AE76B1F6}" destId="{8B264860-A0C7-4CB0-AAAE-22FE2BEB69F2}" srcOrd="0" destOrd="0" presId="urn:microsoft.com/office/officeart/2008/layout/LinedList"/>
    <dgm:cxn modelId="{2C7A4A9C-3772-43C9-A454-AF765D5112D3}" type="presParOf" srcId="{F79135A6-580B-4B57-A2D9-2677AE76B1F6}" destId="{01EA86BB-8144-4314-86DB-7B212341D4D4}" srcOrd="1" destOrd="0" presId="urn:microsoft.com/office/officeart/2008/layout/LinedList"/>
    <dgm:cxn modelId="{63A14EDD-51B8-4840-AD7A-BD15F8574D63}" type="presParOf" srcId="{BAE32722-7710-42C7-870E-8BCC9145218B}" destId="{9B67601F-BC72-4E52-B543-96C4CC31D52A}" srcOrd="2" destOrd="0" presId="urn:microsoft.com/office/officeart/2008/layout/LinedList"/>
    <dgm:cxn modelId="{2BF04C5D-D29E-4A7D-96C8-C5FBA0180365}" type="presParOf" srcId="{BAE32722-7710-42C7-870E-8BCC9145218B}" destId="{D3EA9588-29EF-41A5-B0C1-835299DE56DB}" srcOrd="3" destOrd="0" presId="urn:microsoft.com/office/officeart/2008/layout/LinedList"/>
    <dgm:cxn modelId="{D9806260-D7D6-43A8-8707-7D750436E60D}" type="presParOf" srcId="{D3EA9588-29EF-41A5-B0C1-835299DE56DB}" destId="{6A1378C3-41CF-42F7-887C-E5BFD45ACCEB}" srcOrd="0" destOrd="0" presId="urn:microsoft.com/office/officeart/2008/layout/LinedList"/>
    <dgm:cxn modelId="{D2A0ADBC-BF55-4125-B644-CDC67D1DAA6A}" type="presParOf" srcId="{D3EA9588-29EF-41A5-B0C1-835299DE56DB}" destId="{F8795553-C044-4101-936F-8CA72B362596}" srcOrd="1" destOrd="0" presId="urn:microsoft.com/office/officeart/2008/layout/LinedList"/>
    <dgm:cxn modelId="{DFE8B733-D2D8-403A-ABB9-8F6B0698F9AC}" type="presParOf" srcId="{BAE32722-7710-42C7-870E-8BCC9145218B}" destId="{03194E2F-BFF6-4701-A55A-9ACFC3C86676}" srcOrd="4" destOrd="0" presId="urn:microsoft.com/office/officeart/2008/layout/LinedList"/>
    <dgm:cxn modelId="{F395C273-3422-419F-9D2F-ED7AB5B2DBAF}" type="presParOf" srcId="{BAE32722-7710-42C7-870E-8BCC9145218B}" destId="{CAC46BF3-56D3-4AAE-8269-D79DDBF2C0B9}" srcOrd="5" destOrd="0" presId="urn:microsoft.com/office/officeart/2008/layout/LinedList"/>
    <dgm:cxn modelId="{9FF59809-D6C9-4C87-9EA8-2F62E1F86CD8}" type="presParOf" srcId="{CAC46BF3-56D3-4AAE-8269-D79DDBF2C0B9}" destId="{EEB9819D-4A48-4DBB-A8CD-7DCA11690A9F}" srcOrd="0" destOrd="0" presId="urn:microsoft.com/office/officeart/2008/layout/LinedList"/>
    <dgm:cxn modelId="{ED913D53-0C26-4BE3-A107-FCA9148A5295}" type="presParOf" srcId="{CAC46BF3-56D3-4AAE-8269-D79DDBF2C0B9}" destId="{4FFC6FF6-22E5-4031-8D59-7F23752E1E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CDC9A4-07CB-4ECD-BFE6-BF8A8E8753C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390316-854B-42BF-ABB0-17E2BBC976E8}">
      <dgm:prSet/>
      <dgm:spPr/>
      <dgm:t>
        <a:bodyPr/>
        <a:lstStyle/>
        <a:p>
          <a:r>
            <a:rPr lang="pl-PL"/>
            <a:t>Powięzie ( błony z tkanki łącznej włóknistej) - otaczają mięśnie lub grupy mięśni</a:t>
          </a:r>
          <a:endParaRPr lang="en-US"/>
        </a:p>
      </dgm:t>
    </dgm:pt>
    <dgm:pt modelId="{832952C4-F352-4DB2-BAD8-F30C3C47388A}" type="parTrans" cxnId="{2AAFB2B2-F56E-4742-BEFD-718B08155180}">
      <dgm:prSet/>
      <dgm:spPr/>
      <dgm:t>
        <a:bodyPr/>
        <a:lstStyle/>
        <a:p>
          <a:endParaRPr lang="en-US"/>
        </a:p>
      </dgm:t>
    </dgm:pt>
    <dgm:pt modelId="{E6C41EBD-FCED-477F-AF4B-E1C6A5F58864}" type="sibTrans" cxnId="{2AAFB2B2-F56E-4742-BEFD-718B08155180}">
      <dgm:prSet/>
      <dgm:spPr/>
      <dgm:t>
        <a:bodyPr/>
        <a:lstStyle/>
        <a:p>
          <a:endParaRPr lang="en-US"/>
        </a:p>
      </dgm:t>
    </dgm:pt>
    <dgm:pt modelId="{36392A6A-3E55-4D94-A007-A8019417645D}">
      <dgm:prSet/>
      <dgm:spPr/>
      <dgm:t>
        <a:bodyPr/>
        <a:lstStyle/>
        <a:p>
          <a:r>
            <a:rPr lang="pl-PL" dirty="0"/>
            <a:t>-Kaletki maziowe (kształt pęcherzykowaty) - zmniejszenie tarcia</a:t>
          </a:r>
          <a:endParaRPr lang="en-US" dirty="0"/>
        </a:p>
      </dgm:t>
    </dgm:pt>
    <dgm:pt modelId="{F706E8DC-2A79-4311-BBDA-94AA61E66D88}" type="parTrans" cxnId="{0B0156A7-18B9-4B7E-A934-43C302A91429}">
      <dgm:prSet/>
      <dgm:spPr/>
      <dgm:t>
        <a:bodyPr/>
        <a:lstStyle/>
        <a:p>
          <a:endParaRPr lang="en-US"/>
        </a:p>
      </dgm:t>
    </dgm:pt>
    <dgm:pt modelId="{71A8BA95-51C5-472D-BD4D-56DF74FBBC95}" type="sibTrans" cxnId="{0B0156A7-18B9-4B7E-A934-43C302A91429}">
      <dgm:prSet/>
      <dgm:spPr/>
      <dgm:t>
        <a:bodyPr/>
        <a:lstStyle/>
        <a:p>
          <a:endParaRPr lang="en-US"/>
        </a:p>
      </dgm:t>
    </dgm:pt>
    <dgm:pt modelId="{B0F0F263-8A23-46E2-A496-9667E077505F}">
      <dgm:prSet/>
      <dgm:spPr/>
      <dgm:t>
        <a:bodyPr/>
        <a:lstStyle/>
        <a:p>
          <a:r>
            <a:rPr lang="pl-PL" dirty="0"/>
            <a:t>-Pochewki ścięgien (obejmują ścięgna ) - zmniejszenie tarcia</a:t>
          </a:r>
          <a:endParaRPr lang="en-US" dirty="0"/>
        </a:p>
      </dgm:t>
    </dgm:pt>
    <dgm:pt modelId="{1AB19502-7E0B-4AF1-B104-BEF3904AAA2C}" type="parTrans" cxnId="{1C0C9974-5A43-46C5-AA7C-03C98E2773CE}">
      <dgm:prSet/>
      <dgm:spPr/>
      <dgm:t>
        <a:bodyPr/>
        <a:lstStyle/>
        <a:p>
          <a:endParaRPr lang="en-US"/>
        </a:p>
      </dgm:t>
    </dgm:pt>
    <dgm:pt modelId="{29B69526-54D6-4384-8734-1AFE91D2857E}" type="sibTrans" cxnId="{1C0C9974-5A43-46C5-AA7C-03C98E2773CE}">
      <dgm:prSet/>
      <dgm:spPr/>
      <dgm:t>
        <a:bodyPr/>
        <a:lstStyle/>
        <a:p>
          <a:endParaRPr lang="en-US"/>
        </a:p>
      </dgm:t>
    </dgm:pt>
    <dgm:pt modelId="{C5593D4E-B3BA-49A2-9E98-A2F177B2996A}">
      <dgm:prSet/>
      <dgm:spPr/>
      <dgm:t>
        <a:bodyPr/>
        <a:lstStyle/>
        <a:p>
          <a:r>
            <a:rPr lang="pl-PL" dirty="0"/>
            <a:t>-Bloczki mięśni (punkty podparcia ) - zmiana kierunku działania mięśnia</a:t>
          </a:r>
          <a:endParaRPr lang="en-US" dirty="0"/>
        </a:p>
      </dgm:t>
    </dgm:pt>
    <dgm:pt modelId="{705396D1-22C0-4353-AA62-783821496978}" type="parTrans" cxnId="{96F546DF-030F-43EF-A76C-D132A7B1EBD5}">
      <dgm:prSet/>
      <dgm:spPr/>
      <dgm:t>
        <a:bodyPr/>
        <a:lstStyle/>
        <a:p>
          <a:endParaRPr lang="en-US"/>
        </a:p>
      </dgm:t>
    </dgm:pt>
    <dgm:pt modelId="{32444EB2-B45E-4A2F-A1D8-DF6A22C0ECE3}" type="sibTrans" cxnId="{96F546DF-030F-43EF-A76C-D132A7B1EBD5}">
      <dgm:prSet/>
      <dgm:spPr/>
      <dgm:t>
        <a:bodyPr/>
        <a:lstStyle/>
        <a:p>
          <a:endParaRPr lang="en-US"/>
        </a:p>
      </dgm:t>
    </dgm:pt>
    <dgm:pt modelId="{7CA46849-7597-4F71-A46C-364C1B71EA18}">
      <dgm:prSet/>
      <dgm:spPr/>
      <dgm:t>
        <a:bodyPr/>
        <a:lstStyle/>
        <a:p>
          <a:r>
            <a:rPr lang="pl-PL" dirty="0"/>
            <a:t>-Trzeszczki (kostki włączone w ścięgna mięśni)</a:t>
          </a:r>
          <a:endParaRPr lang="en-US" dirty="0"/>
        </a:p>
      </dgm:t>
    </dgm:pt>
    <dgm:pt modelId="{5FB6FD97-2299-4901-AC93-7451D2F360FB}" type="parTrans" cxnId="{59562672-B580-49D1-801E-954D8FFF31B9}">
      <dgm:prSet/>
      <dgm:spPr/>
      <dgm:t>
        <a:bodyPr/>
        <a:lstStyle/>
        <a:p>
          <a:endParaRPr lang="en-US"/>
        </a:p>
      </dgm:t>
    </dgm:pt>
    <dgm:pt modelId="{D205B3AF-15A6-415C-8B96-3A3BE780FC9D}" type="sibTrans" cxnId="{59562672-B580-49D1-801E-954D8FFF31B9}">
      <dgm:prSet/>
      <dgm:spPr/>
      <dgm:t>
        <a:bodyPr/>
        <a:lstStyle/>
        <a:p>
          <a:endParaRPr lang="en-US"/>
        </a:p>
      </dgm:t>
    </dgm:pt>
    <dgm:pt modelId="{25E23DC3-57F8-40BA-8112-6345B6A4256F}" type="pres">
      <dgm:prSet presAssocID="{53CDC9A4-07CB-4ECD-BFE6-BF8A8E8753C7}" presName="vert0" presStyleCnt="0">
        <dgm:presLayoutVars>
          <dgm:dir/>
          <dgm:animOne val="branch"/>
          <dgm:animLvl val="lvl"/>
        </dgm:presLayoutVars>
      </dgm:prSet>
      <dgm:spPr/>
    </dgm:pt>
    <dgm:pt modelId="{05C0375C-5CAD-4C7F-8C5D-B6A6D5DFA165}" type="pres">
      <dgm:prSet presAssocID="{AF390316-854B-42BF-ABB0-17E2BBC976E8}" presName="thickLine" presStyleLbl="alignNode1" presStyleIdx="0" presStyleCnt="5"/>
      <dgm:spPr/>
    </dgm:pt>
    <dgm:pt modelId="{6BE86FB3-CA5B-44FA-9143-3E972A319B56}" type="pres">
      <dgm:prSet presAssocID="{AF390316-854B-42BF-ABB0-17E2BBC976E8}" presName="horz1" presStyleCnt="0"/>
      <dgm:spPr/>
    </dgm:pt>
    <dgm:pt modelId="{662F0D90-64FF-4F2D-9797-8BA266162340}" type="pres">
      <dgm:prSet presAssocID="{AF390316-854B-42BF-ABB0-17E2BBC976E8}" presName="tx1" presStyleLbl="revTx" presStyleIdx="0" presStyleCnt="5"/>
      <dgm:spPr/>
    </dgm:pt>
    <dgm:pt modelId="{5D3A6F0E-69DC-4953-B47B-FD69AD777B44}" type="pres">
      <dgm:prSet presAssocID="{AF390316-854B-42BF-ABB0-17E2BBC976E8}" presName="vert1" presStyleCnt="0"/>
      <dgm:spPr/>
    </dgm:pt>
    <dgm:pt modelId="{282CFC06-0886-4DE3-87B5-307C15F8BE79}" type="pres">
      <dgm:prSet presAssocID="{36392A6A-3E55-4D94-A007-A8019417645D}" presName="thickLine" presStyleLbl="alignNode1" presStyleIdx="1" presStyleCnt="5"/>
      <dgm:spPr/>
    </dgm:pt>
    <dgm:pt modelId="{824C3EAF-14E4-4645-9160-81E8A949EBB8}" type="pres">
      <dgm:prSet presAssocID="{36392A6A-3E55-4D94-A007-A8019417645D}" presName="horz1" presStyleCnt="0"/>
      <dgm:spPr/>
    </dgm:pt>
    <dgm:pt modelId="{81912C86-DE87-430E-A024-F317BD7AE330}" type="pres">
      <dgm:prSet presAssocID="{36392A6A-3E55-4D94-A007-A8019417645D}" presName="tx1" presStyleLbl="revTx" presStyleIdx="1" presStyleCnt="5"/>
      <dgm:spPr/>
    </dgm:pt>
    <dgm:pt modelId="{9E650707-A200-4BE6-9009-0FE5D9EBCFB9}" type="pres">
      <dgm:prSet presAssocID="{36392A6A-3E55-4D94-A007-A8019417645D}" presName="vert1" presStyleCnt="0"/>
      <dgm:spPr/>
    </dgm:pt>
    <dgm:pt modelId="{0072591F-2A02-4B59-A2ED-42AB4FE0C6B3}" type="pres">
      <dgm:prSet presAssocID="{B0F0F263-8A23-46E2-A496-9667E077505F}" presName="thickLine" presStyleLbl="alignNode1" presStyleIdx="2" presStyleCnt="5"/>
      <dgm:spPr/>
    </dgm:pt>
    <dgm:pt modelId="{92487193-CB0C-4345-A598-5183F8FB134F}" type="pres">
      <dgm:prSet presAssocID="{B0F0F263-8A23-46E2-A496-9667E077505F}" presName="horz1" presStyleCnt="0"/>
      <dgm:spPr/>
    </dgm:pt>
    <dgm:pt modelId="{01A33DA2-AFD2-430D-BD00-C5BBB0125C50}" type="pres">
      <dgm:prSet presAssocID="{B0F0F263-8A23-46E2-A496-9667E077505F}" presName="tx1" presStyleLbl="revTx" presStyleIdx="2" presStyleCnt="5"/>
      <dgm:spPr/>
    </dgm:pt>
    <dgm:pt modelId="{9831804F-7E54-4A5B-87C2-0CF79C147DE7}" type="pres">
      <dgm:prSet presAssocID="{B0F0F263-8A23-46E2-A496-9667E077505F}" presName="vert1" presStyleCnt="0"/>
      <dgm:spPr/>
    </dgm:pt>
    <dgm:pt modelId="{6AED7A67-29EB-406F-9C41-8C3A3560A9DA}" type="pres">
      <dgm:prSet presAssocID="{C5593D4E-B3BA-49A2-9E98-A2F177B2996A}" presName="thickLine" presStyleLbl="alignNode1" presStyleIdx="3" presStyleCnt="5"/>
      <dgm:spPr/>
    </dgm:pt>
    <dgm:pt modelId="{6152EDE0-60B2-4403-AAD0-420AAD319549}" type="pres">
      <dgm:prSet presAssocID="{C5593D4E-B3BA-49A2-9E98-A2F177B2996A}" presName="horz1" presStyleCnt="0"/>
      <dgm:spPr/>
    </dgm:pt>
    <dgm:pt modelId="{6B05F0E3-5B6D-4268-A9EC-ACB66C65799C}" type="pres">
      <dgm:prSet presAssocID="{C5593D4E-B3BA-49A2-9E98-A2F177B2996A}" presName="tx1" presStyleLbl="revTx" presStyleIdx="3" presStyleCnt="5"/>
      <dgm:spPr/>
    </dgm:pt>
    <dgm:pt modelId="{8ACF55F9-D985-4777-9B07-190F6924B477}" type="pres">
      <dgm:prSet presAssocID="{C5593D4E-B3BA-49A2-9E98-A2F177B2996A}" presName="vert1" presStyleCnt="0"/>
      <dgm:spPr/>
    </dgm:pt>
    <dgm:pt modelId="{A585DD2A-26FD-42DF-A4F1-748472973593}" type="pres">
      <dgm:prSet presAssocID="{7CA46849-7597-4F71-A46C-364C1B71EA18}" presName="thickLine" presStyleLbl="alignNode1" presStyleIdx="4" presStyleCnt="5"/>
      <dgm:spPr/>
    </dgm:pt>
    <dgm:pt modelId="{833380F8-F657-41C3-A8B2-E485F31066F1}" type="pres">
      <dgm:prSet presAssocID="{7CA46849-7597-4F71-A46C-364C1B71EA18}" presName="horz1" presStyleCnt="0"/>
      <dgm:spPr/>
    </dgm:pt>
    <dgm:pt modelId="{36DC2FEA-7A3E-4753-8341-4A56438F4EF5}" type="pres">
      <dgm:prSet presAssocID="{7CA46849-7597-4F71-A46C-364C1B71EA18}" presName="tx1" presStyleLbl="revTx" presStyleIdx="4" presStyleCnt="5"/>
      <dgm:spPr/>
    </dgm:pt>
    <dgm:pt modelId="{5832406A-6044-4DFE-ACBE-CE9794C07C19}" type="pres">
      <dgm:prSet presAssocID="{7CA46849-7597-4F71-A46C-364C1B71EA18}" presName="vert1" presStyleCnt="0"/>
      <dgm:spPr/>
    </dgm:pt>
  </dgm:ptLst>
  <dgm:cxnLst>
    <dgm:cxn modelId="{F942880D-7F11-485E-B7B4-61A1482BB0AB}" type="presOf" srcId="{36392A6A-3E55-4D94-A007-A8019417645D}" destId="{81912C86-DE87-430E-A024-F317BD7AE330}" srcOrd="0" destOrd="0" presId="urn:microsoft.com/office/officeart/2008/layout/LinedList"/>
    <dgm:cxn modelId="{F0ADB324-E73F-435E-BC19-F30ADAE42875}" type="presOf" srcId="{AF390316-854B-42BF-ABB0-17E2BBC976E8}" destId="{662F0D90-64FF-4F2D-9797-8BA266162340}" srcOrd="0" destOrd="0" presId="urn:microsoft.com/office/officeart/2008/layout/LinedList"/>
    <dgm:cxn modelId="{59562672-B580-49D1-801E-954D8FFF31B9}" srcId="{53CDC9A4-07CB-4ECD-BFE6-BF8A8E8753C7}" destId="{7CA46849-7597-4F71-A46C-364C1B71EA18}" srcOrd="4" destOrd="0" parTransId="{5FB6FD97-2299-4901-AC93-7451D2F360FB}" sibTransId="{D205B3AF-15A6-415C-8B96-3A3BE780FC9D}"/>
    <dgm:cxn modelId="{1C0C9974-5A43-46C5-AA7C-03C98E2773CE}" srcId="{53CDC9A4-07CB-4ECD-BFE6-BF8A8E8753C7}" destId="{B0F0F263-8A23-46E2-A496-9667E077505F}" srcOrd="2" destOrd="0" parTransId="{1AB19502-7E0B-4AF1-B104-BEF3904AAA2C}" sibTransId="{29B69526-54D6-4384-8734-1AFE91D2857E}"/>
    <dgm:cxn modelId="{756C817D-47ED-4EEB-AE43-0B1D9C5F0105}" type="presOf" srcId="{C5593D4E-B3BA-49A2-9E98-A2F177B2996A}" destId="{6B05F0E3-5B6D-4268-A9EC-ACB66C65799C}" srcOrd="0" destOrd="0" presId="urn:microsoft.com/office/officeart/2008/layout/LinedList"/>
    <dgm:cxn modelId="{37F8F994-8848-4E37-B6F2-7FEB0A63C723}" type="presOf" srcId="{B0F0F263-8A23-46E2-A496-9667E077505F}" destId="{01A33DA2-AFD2-430D-BD00-C5BBB0125C50}" srcOrd="0" destOrd="0" presId="urn:microsoft.com/office/officeart/2008/layout/LinedList"/>
    <dgm:cxn modelId="{0B0156A7-18B9-4B7E-A934-43C302A91429}" srcId="{53CDC9A4-07CB-4ECD-BFE6-BF8A8E8753C7}" destId="{36392A6A-3E55-4D94-A007-A8019417645D}" srcOrd="1" destOrd="0" parTransId="{F706E8DC-2A79-4311-BBDA-94AA61E66D88}" sibTransId="{71A8BA95-51C5-472D-BD4D-56DF74FBBC95}"/>
    <dgm:cxn modelId="{BE4B17A8-BA9A-4DCE-BE3C-4E65C4783736}" type="presOf" srcId="{53CDC9A4-07CB-4ECD-BFE6-BF8A8E8753C7}" destId="{25E23DC3-57F8-40BA-8112-6345B6A4256F}" srcOrd="0" destOrd="0" presId="urn:microsoft.com/office/officeart/2008/layout/LinedList"/>
    <dgm:cxn modelId="{2AAFB2B2-F56E-4742-BEFD-718B08155180}" srcId="{53CDC9A4-07CB-4ECD-BFE6-BF8A8E8753C7}" destId="{AF390316-854B-42BF-ABB0-17E2BBC976E8}" srcOrd="0" destOrd="0" parTransId="{832952C4-F352-4DB2-BAD8-F30C3C47388A}" sibTransId="{E6C41EBD-FCED-477F-AF4B-E1C6A5F58864}"/>
    <dgm:cxn modelId="{E3BD0DBA-5F64-49D7-919C-FABF4490188D}" type="presOf" srcId="{7CA46849-7597-4F71-A46C-364C1B71EA18}" destId="{36DC2FEA-7A3E-4753-8341-4A56438F4EF5}" srcOrd="0" destOrd="0" presId="urn:microsoft.com/office/officeart/2008/layout/LinedList"/>
    <dgm:cxn modelId="{96F546DF-030F-43EF-A76C-D132A7B1EBD5}" srcId="{53CDC9A4-07CB-4ECD-BFE6-BF8A8E8753C7}" destId="{C5593D4E-B3BA-49A2-9E98-A2F177B2996A}" srcOrd="3" destOrd="0" parTransId="{705396D1-22C0-4353-AA62-783821496978}" sibTransId="{32444EB2-B45E-4A2F-A1D8-DF6A22C0ECE3}"/>
    <dgm:cxn modelId="{C4CB7088-8CB6-4320-935B-E4A816C9C51C}" type="presParOf" srcId="{25E23DC3-57F8-40BA-8112-6345B6A4256F}" destId="{05C0375C-5CAD-4C7F-8C5D-B6A6D5DFA165}" srcOrd="0" destOrd="0" presId="urn:microsoft.com/office/officeart/2008/layout/LinedList"/>
    <dgm:cxn modelId="{61546AD1-ECDE-4382-BA1B-9DB4764ABB9F}" type="presParOf" srcId="{25E23DC3-57F8-40BA-8112-6345B6A4256F}" destId="{6BE86FB3-CA5B-44FA-9143-3E972A319B56}" srcOrd="1" destOrd="0" presId="urn:microsoft.com/office/officeart/2008/layout/LinedList"/>
    <dgm:cxn modelId="{FD4D2BBE-3AFA-499F-B1D7-2EF3946B5879}" type="presParOf" srcId="{6BE86FB3-CA5B-44FA-9143-3E972A319B56}" destId="{662F0D90-64FF-4F2D-9797-8BA266162340}" srcOrd="0" destOrd="0" presId="urn:microsoft.com/office/officeart/2008/layout/LinedList"/>
    <dgm:cxn modelId="{A000164A-5A09-4C25-9A06-512168108724}" type="presParOf" srcId="{6BE86FB3-CA5B-44FA-9143-3E972A319B56}" destId="{5D3A6F0E-69DC-4953-B47B-FD69AD777B44}" srcOrd="1" destOrd="0" presId="urn:microsoft.com/office/officeart/2008/layout/LinedList"/>
    <dgm:cxn modelId="{DFE5BCBD-CF41-4FFC-A930-71B76CE38704}" type="presParOf" srcId="{25E23DC3-57F8-40BA-8112-6345B6A4256F}" destId="{282CFC06-0886-4DE3-87B5-307C15F8BE79}" srcOrd="2" destOrd="0" presId="urn:microsoft.com/office/officeart/2008/layout/LinedList"/>
    <dgm:cxn modelId="{718564E7-165B-4E99-814C-77C06B517817}" type="presParOf" srcId="{25E23DC3-57F8-40BA-8112-6345B6A4256F}" destId="{824C3EAF-14E4-4645-9160-81E8A949EBB8}" srcOrd="3" destOrd="0" presId="urn:microsoft.com/office/officeart/2008/layout/LinedList"/>
    <dgm:cxn modelId="{D7F7F544-1EB5-403F-910B-827834967540}" type="presParOf" srcId="{824C3EAF-14E4-4645-9160-81E8A949EBB8}" destId="{81912C86-DE87-430E-A024-F317BD7AE330}" srcOrd="0" destOrd="0" presId="urn:microsoft.com/office/officeart/2008/layout/LinedList"/>
    <dgm:cxn modelId="{F0004410-3355-4905-960B-CB963235536E}" type="presParOf" srcId="{824C3EAF-14E4-4645-9160-81E8A949EBB8}" destId="{9E650707-A200-4BE6-9009-0FE5D9EBCFB9}" srcOrd="1" destOrd="0" presId="urn:microsoft.com/office/officeart/2008/layout/LinedList"/>
    <dgm:cxn modelId="{132A62DD-4CF0-4E2E-9ABE-ACD353FDA8BC}" type="presParOf" srcId="{25E23DC3-57F8-40BA-8112-6345B6A4256F}" destId="{0072591F-2A02-4B59-A2ED-42AB4FE0C6B3}" srcOrd="4" destOrd="0" presId="urn:microsoft.com/office/officeart/2008/layout/LinedList"/>
    <dgm:cxn modelId="{EB2DDE65-975E-45D7-ADE7-E736E6129D9F}" type="presParOf" srcId="{25E23DC3-57F8-40BA-8112-6345B6A4256F}" destId="{92487193-CB0C-4345-A598-5183F8FB134F}" srcOrd="5" destOrd="0" presId="urn:microsoft.com/office/officeart/2008/layout/LinedList"/>
    <dgm:cxn modelId="{91CF99A8-F9A7-4752-A849-CBF1EE7CD9FF}" type="presParOf" srcId="{92487193-CB0C-4345-A598-5183F8FB134F}" destId="{01A33DA2-AFD2-430D-BD00-C5BBB0125C50}" srcOrd="0" destOrd="0" presId="urn:microsoft.com/office/officeart/2008/layout/LinedList"/>
    <dgm:cxn modelId="{385A47B6-C472-447A-93CD-A9DE813D6C2B}" type="presParOf" srcId="{92487193-CB0C-4345-A598-5183F8FB134F}" destId="{9831804F-7E54-4A5B-87C2-0CF79C147DE7}" srcOrd="1" destOrd="0" presId="urn:microsoft.com/office/officeart/2008/layout/LinedList"/>
    <dgm:cxn modelId="{C4BF97D6-4974-48E3-9512-D53C379193F9}" type="presParOf" srcId="{25E23DC3-57F8-40BA-8112-6345B6A4256F}" destId="{6AED7A67-29EB-406F-9C41-8C3A3560A9DA}" srcOrd="6" destOrd="0" presId="urn:microsoft.com/office/officeart/2008/layout/LinedList"/>
    <dgm:cxn modelId="{C3BFDFDE-80F2-4A62-9296-C4C35D72B6EC}" type="presParOf" srcId="{25E23DC3-57F8-40BA-8112-6345B6A4256F}" destId="{6152EDE0-60B2-4403-AAD0-420AAD319549}" srcOrd="7" destOrd="0" presId="urn:microsoft.com/office/officeart/2008/layout/LinedList"/>
    <dgm:cxn modelId="{B9370995-D9C5-475A-A4E2-9CAFF2183077}" type="presParOf" srcId="{6152EDE0-60B2-4403-AAD0-420AAD319549}" destId="{6B05F0E3-5B6D-4268-A9EC-ACB66C65799C}" srcOrd="0" destOrd="0" presId="urn:microsoft.com/office/officeart/2008/layout/LinedList"/>
    <dgm:cxn modelId="{9D6546C9-0168-446B-8FFC-B46CC84F6ED5}" type="presParOf" srcId="{6152EDE0-60B2-4403-AAD0-420AAD319549}" destId="{8ACF55F9-D985-4777-9B07-190F6924B477}" srcOrd="1" destOrd="0" presId="urn:microsoft.com/office/officeart/2008/layout/LinedList"/>
    <dgm:cxn modelId="{75ECE081-5C03-47B0-B71A-698404CE9352}" type="presParOf" srcId="{25E23DC3-57F8-40BA-8112-6345B6A4256F}" destId="{A585DD2A-26FD-42DF-A4F1-748472973593}" srcOrd="8" destOrd="0" presId="urn:microsoft.com/office/officeart/2008/layout/LinedList"/>
    <dgm:cxn modelId="{74C7A338-4BD8-4B9D-AE79-E6A72C937F9A}" type="presParOf" srcId="{25E23DC3-57F8-40BA-8112-6345B6A4256F}" destId="{833380F8-F657-41C3-A8B2-E485F31066F1}" srcOrd="9" destOrd="0" presId="urn:microsoft.com/office/officeart/2008/layout/LinedList"/>
    <dgm:cxn modelId="{0C882B13-07C2-490B-948C-1C200FD92BAE}" type="presParOf" srcId="{833380F8-F657-41C3-A8B2-E485F31066F1}" destId="{36DC2FEA-7A3E-4753-8341-4A56438F4EF5}" srcOrd="0" destOrd="0" presId="urn:microsoft.com/office/officeart/2008/layout/LinedList"/>
    <dgm:cxn modelId="{A7F3B279-D627-4B31-8996-39D7A346947E}" type="presParOf" srcId="{833380F8-F657-41C3-A8B2-E485F31066F1}" destId="{5832406A-6044-4DFE-ACBE-CE9794C07C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A3411B-2D92-4E62-A1CC-7560BF0ECD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E57749-F5C7-464A-8306-83FD2076B6BA}">
      <dgm:prSet/>
      <dgm:spPr/>
      <dgm:t>
        <a:bodyPr/>
        <a:lstStyle/>
        <a:p>
          <a:r>
            <a:rPr lang="pl-PL" b="1" dirty="0"/>
            <a:t>-od miejsca przyczepu : np. </a:t>
          </a:r>
          <a:r>
            <a:rPr lang="pl-PL" b="1" dirty="0" err="1"/>
            <a:t>miesień</a:t>
          </a:r>
          <a:r>
            <a:rPr lang="pl-PL" b="1" dirty="0"/>
            <a:t> mostkowo - sutkowo - obojczykowy</a:t>
          </a:r>
          <a:endParaRPr lang="en-US" dirty="0"/>
        </a:p>
      </dgm:t>
    </dgm:pt>
    <dgm:pt modelId="{B58F7588-FE21-4E6B-AF02-E7CFE51C29D2}" type="parTrans" cxnId="{209D5BC7-296C-4054-9C86-566E5B716528}">
      <dgm:prSet/>
      <dgm:spPr/>
      <dgm:t>
        <a:bodyPr/>
        <a:lstStyle/>
        <a:p>
          <a:endParaRPr lang="en-US"/>
        </a:p>
      </dgm:t>
    </dgm:pt>
    <dgm:pt modelId="{419BBFD4-E4C2-420B-AD10-AEFDD4ADA608}" type="sibTrans" cxnId="{209D5BC7-296C-4054-9C86-566E5B716528}">
      <dgm:prSet/>
      <dgm:spPr/>
      <dgm:t>
        <a:bodyPr/>
        <a:lstStyle/>
        <a:p>
          <a:endParaRPr lang="en-US"/>
        </a:p>
      </dgm:t>
    </dgm:pt>
    <dgm:pt modelId="{09FED170-81B2-4B08-A6D9-6D796A3CD36E}">
      <dgm:prSet/>
      <dgm:spPr/>
      <dgm:t>
        <a:bodyPr/>
        <a:lstStyle/>
        <a:p>
          <a:r>
            <a:rPr lang="pl-PL" b="1"/>
            <a:t>- położenia : np. miesień naramienny</a:t>
          </a:r>
          <a:endParaRPr lang="en-US"/>
        </a:p>
      </dgm:t>
    </dgm:pt>
    <dgm:pt modelId="{89C8155F-8321-4724-8A31-F128BD51AD5F}" type="parTrans" cxnId="{E1BE69EB-5AE0-44F8-8966-E959456FDC9D}">
      <dgm:prSet/>
      <dgm:spPr/>
      <dgm:t>
        <a:bodyPr/>
        <a:lstStyle/>
        <a:p>
          <a:endParaRPr lang="en-US"/>
        </a:p>
      </dgm:t>
    </dgm:pt>
    <dgm:pt modelId="{EC0CD3E7-D548-4A79-B819-7479E99F4CF3}" type="sibTrans" cxnId="{E1BE69EB-5AE0-44F8-8966-E959456FDC9D}">
      <dgm:prSet/>
      <dgm:spPr/>
      <dgm:t>
        <a:bodyPr/>
        <a:lstStyle/>
        <a:p>
          <a:endParaRPr lang="en-US"/>
        </a:p>
      </dgm:t>
    </dgm:pt>
    <dgm:pt modelId="{F0607A42-5082-40F3-B3B2-2F0D88A726BC}">
      <dgm:prSet/>
      <dgm:spPr/>
      <dgm:t>
        <a:bodyPr/>
        <a:lstStyle/>
        <a:p>
          <a:r>
            <a:rPr lang="pl-PL" b="1"/>
            <a:t>- kierunku przebiegu włókien: np.. mięsień skośny zewnętrzny</a:t>
          </a:r>
          <a:endParaRPr lang="en-US"/>
        </a:p>
      </dgm:t>
    </dgm:pt>
    <dgm:pt modelId="{9BFCF74A-E928-4306-9838-4534D0C4FFC9}" type="parTrans" cxnId="{DE3991A6-ADB0-4D2B-A7DF-03E4C589E3BC}">
      <dgm:prSet/>
      <dgm:spPr/>
      <dgm:t>
        <a:bodyPr/>
        <a:lstStyle/>
        <a:p>
          <a:endParaRPr lang="en-US"/>
        </a:p>
      </dgm:t>
    </dgm:pt>
    <dgm:pt modelId="{7AC13B81-F47E-41AE-8690-9CE6B2C67102}" type="sibTrans" cxnId="{DE3991A6-ADB0-4D2B-A7DF-03E4C589E3BC}">
      <dgm:prSet/>
      <dgm:spPr/>
      <dgm:t>
        <a:bodyPr/>
        <a:lstStyle/>
        <a:p>
          <a:endParaRPr lang="en-US"/>
        </a:p>
      </dgm:t>
    </dgm:pt>
    <dgm:pt modelId="{9F39B869-EE82-44E9-A6AF-AEAFAE6BE0E9}">
      <dgm:prSet/>
      <dgm:spPr/>
      <dgm:t>
        <a:bodyPr/>
        <a:lstStyle/>
        <a:p>
          <a:r>
            <a:rPr lang="pl-PL" b="1"/>
            <a:t>- ogólnej postaci: np. mięsień półścięgnisty</a:t>
          </a:r>
          <a:endParaRPr lang="en-US"/>
        </a:p>
      </dgm:t>
    </dgm:pt>
    <dgm:pt modelId="{05BC7450-0DF5-4F27-8586-4D187B74CB26}" type="parTrans" cxnId="{EDFA35B8-4AB4-403D-9468-724235E02639}">
      <dgm:prSet/>
      <dgm:spPr/>
      <dgm:t>
        <a:bodyPr/>
        <a:lstStyle/>
        <a:p>
          <a:endParaRPr lang="en-US"/>
        </a:p>
      </dgm:t>
    </dgm:pt>
    <dgm:pt modelId="{838DA84D-BD07-4F66-A2FD-94591ED0D25C}" type="sibTrans" cxnId="{EDFA35B8-4AB4-403D-9468-724235E02639}">
      <dgm:prSet/>
      <dgm:spPr/>
      <dgm:t>
        <a:bodyPr/>
        <a:lstStyle/>
        <a:p>
          <a:endParaRPr lang="en-US"/>
        </a:p>
      </dgm:t>
    </dgm:pt>
    <dgm:pt modelId="{CACE3D52-0968-4D0D-9A9A-30D0AC6202AC}">
      <dgm:prSet/>
      <dgm:spPr/>
      <dgm:t>
        <a:bodyPr/>
        <a:lstStyle/>
        <a:p>
          <a:r>
            <a:rPr lang="pl-PL" b="1"/>
            <a:t>- czynowi : np. mięsień prostownik palców</a:t>
          </a:r>
          <a:endParaRPr lang="en-US"/>
        </a:p>
      </dgm:t>
    </dgm:pt>
    <dgm:pt modelId="{E8CC4EC5-7D60-4171-B517-64F764575613}" type="parTrans" cxnId="{414EB138-7D15-4691-8B37-190B9464D680}">
      <dgm:prSet/>
      <dgm:spPr/>
      <dgm:t>
        <a:bodyPr/>
        <a:lstStyle/>
        <a:p>
          <a:endParaRPr lang="en-US"/>
        </a:p>
      </dgm:t>
    </dgm:pt>
    <dgm:pt modelId="{D72D9CD2-0712-44A3-BD9D-575F6D9F2347}" type="sibTrans" cxnId="{414EB138-7D15-4691-8B37-190B9464D680}">
      <dgm:prSet/>
      <dgm:spPr/>
      <dgm:t>
        <a:bodyPr/>
        <a:lstStyle/>
        <a:p>
          <a:endParaRPr lang="en-US"/>
        </a:p>
      </dgm:t>
    </dgm:pt>
    <dgm:pt modelId="{62ABEA9D-EF07-4709-AC08-BB0D09B808FF}">
      <dgm:prSet/>
      <dgm:spPr/>
      <dgm:t>
        <a:bodyPr/>
        <a:lstStyle/>
        <a:p>
          <a:r>
            <a:rPr lang="pl-PL" b="1"/>
            <a:t>- ilości głów: np. mięsień dwugłowy ramienia</a:t>
          </a:r>
          <a:endParaRPr lang="en-US"/>
        </a:p>
      </dgm:t>
    </dgm:pt>
    <dgm:pt modelId="{5BD71C5B-3902-49FE-BA8D-B0A0C2314923}" type="parTrans" cxnId="{86DAB6DF-05FD-4B48-80D7-32A2C7D10DD2}">
      <dgm:prSet/>
      <dgm:spPr/>
      <dgm:t>
        <a:bodyPr/>
        <a:lstStyle/>
        <a:p>
          <a:endParaRPr lang="en-US"/>
        </a:p>
      </dgm:t>
    </dgm:pt>
    <dgm:pt modelId="{5A7BB4F1-1AB6-47FD-819A-FA6F31FCF5EA}" type="sibTrans" cxnId="{86DAB6DF-05FD-4B48-80D7-32A2C7D10DD2}">
      <dgm:prSet/>
      <dgm:spPr/>
      <dgm:t>
        <a:bodyPr/>
        <a:lstStyle/>
        <a:p>
          <a:endParaRPr lang="en-US"/>
        </a:p>
      </dgm:t>
    </dgm:pt>
    <dgm:pt modelId="{572B6BF8-A5F5-43A2-B05E-B99EE90A6728}" type="pres">
      <dgm:prSet presAssocID="{96A3411B-2D92-4E62-A1CC-7560BF0ECD4C}" presName="linear" presStyleCnt="0">
        <dgm:presLayoutVars>
          <dgm:animLvl val="lvl"/>
          <dgm:resizeHandles val="exact"/>
        </dgm:presLayoutVars>
      </dgm:prSet>
      <dgm:spPr/>
    </dgm:pt>
    <dgm:pt modelId="{B9ABD02C-0A22-4214-B68B-05A75A343722}" type="pres">
      <dgm:prSet presAssocID="{B1E57749-F5C7-464A-8306-83FD2076B6B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802A870-7B1D-4343-AB77-A28E72229DBC}" type="pres">
      <dgm:prSet presAssocID="{419BBFD4-E4C2-420B-AD10-AEFDD4ADA608}" presName="spacer" presStyleCnt="0"/>
      <dgm:spPr/>
    </dgm:pt>
    <dgm:pt modelId="{DDD3CE59-F4F5-41FA-BDB4-5E18BEE43C48}" type="pres">
      <dgm:prSet presAssocID="{09FED170-81B2-4B08-A6D9-6D796A3CD36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CDEE5F8-ABB9-440F-BDDD-E6431E260E50}" type="pres">
      <dgm:prSet presAssocID="{EC0CD3E7-D548-4A79-B819-7479E99F4CF3}" presName="spacer" presStyleCnt="0"/>
      <dgm:spPr/>
    </dgm:pt>
    <dgm:pt modelId="{5CC20F9D-719A-41B6-B30B-1F8E28574187}" type="pres">
      <dgm:prSet presAssocID="{F0607A42-5082-40F3-B3B2-2F0D88A726B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1492CD6-39CC-442B-AA9B-BDCE5E09DF81}" type="pres">
      <dgm:prSet presAssocID="{7AC13B81-F47E-41AE-8690-9CE6B2C67102}" presName="spacer" presStyleCnt="0"/>
      <dgm:spPr/>
    </dgm:pt>
    <dgm:pt modelId="{1C960839-1D88-44A8-8686-7CC4072C9185}" type="pres">
      <dgm:prSet presAssocID="{9F39B869-EE82-44E9-A6AF-AEAFAE6BE0E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059A73D-FD0C-425D-BEA4-49F659743820}" type="pres">
      <dgm:prSet presAssocID="{838DA84D-BD07-4F66-A2FD-94591ED0D25C}" presName="spacer" presStyleCnt="0"/>
      <dgm:spPr/>
    </dgm:pt>
    <dgm:pt modelId="{46EE682B-6123-442A-817C-D2076ED0CC68}" type="pres">
      <dgm:prSet presAssocID="{CACE3D52-0968-4D0D-9A9A-30D0AC6202A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8A6CCCE-38B1-4E6A-BD24-FEEB55AE9756}" type="pres">
      <dgm:prSet presAssocID="{D72D9CD2-0712-44A3-BD9D-575F6D9F2347}" presName="spacer" presStyleCnt="0"/>
      <dgm:spPr/>
    </dgm:pt>
    <dgm:pt modelId="{F9FD81ED-DAF9-4918-82F7-F3C3C4BF677F}" type="pres">
      <dgm:prSet presAssocID="{62ABEA9D-EF07-4709-AC08-BB0D09B808F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374B721-F43C-4E40-86F8-FEB7D061F0F3}" type="presOf" srcId="{F0607A42-5082-40F3-B3B2-2F0D88A726BC}" destId="{5CC20F9D-719A-41B6-B30B-1F8E28574187}" srcOrd="0" destOrd="0" presId="urn:microsoft.com/office/officeart/2005/8/layout/vList2"/>
    <dgm:cxn modelId="{414EB138-7D15-4691-8B37-190B9464D680}" srcId="{96A3411B-2D92-4E62-A1CC-7560BF0ECD4C}" destId="{CACE3D52-0968-4D0D-9A9A-30D0AC6202AC}" srcOrd="4" destOrd="0" parTransId="{E8CC4EC5-7D60-4171-B517-64F764575613}" sibTransId="{D72D9CD2-0712-44A3-BD9D-575F6D9F2347}"/>
    <dgm:cxn modelId="{4A814B48-081E-46B1-B81D-252EAAB3D075}" type="presOf" srcId="{09FED170-81B2-4B08-A6D9-6D796A3CD36E}" destId="{DDD3CE59-F4F5-41FA-BDB4-5E18BEE43C48}" srcOrd="0" destOrd="0" presId="urn:microsoft.com/office/officeart/2005/8/layout/vList2"/>
    <dgm:cxn modelId="{AD5EAB98-0954-4AAE-8A99-6CB05CC1F7C9}" type="presOf" srcId="{62ABEA9D-EF07-4709-AC08-BB0D09B808FF}" destId="{F9FD81ED-DAF9-4918-82F7-F3C3C4BF677F}" srcOrd="0" destOrd="0" presId="urn:microsoft.com/office/officeart/2005/8/layout/vList2"/>
    <dgm:cxn modelId="{DE3991A6-ADB0-4D2B-A7DF-03E4C589E3BC}" srcId="{96A3411B-2D92-4E62-A1CC-7560BF0ECD4C}" destId="{F0607A42-5082-40F3-B3B2-2F0D88A726BC}" srcOrd="2" destOrd="0" parTransId="{9BFCF74A-E928-4306-9838-4534D0C4FFC9}" sibTransId="{7AC13B81-F47E-41AE-8690-9CE6B2C67102}"/>
    <dgm:cxn modelId="{243EF9B6-A130-436F-B7E4-1DD929DFEB09}" type="presOf" srcId="{9F39B869-EE82-44E9-A6AF-AEAFAE6BE0E9}" destId="{1C960839-1D88-44A8-8686-7CC4072C9185}" srcOrd="0" destOrd="0" presId="urn:microsoft.com/office/officeart/2005/8/layout/vList2"/>
    <dgm:cxn modelId="{EDFA35B8-4AB4-403D-9468-724235E02639}" srcId="{96A3411B-2D92-4E62-A1CC-7560BF0ECD4C}" destId="{9F39B869-EE82-44E9-A6AF-AEAFAE6BE0E9}" srcOrd="3" destOrd="0" parTransId="{05BC7450-0DF5-4F27-8586-4D187B74CB26}" sibTransId="{838DA84D-BD07-4F66-A2FD-94591ED0D25C}"/>
    <dgm:cxn modelId="{209D5BC7-296C-4054-9C86-566E5B716528}" srcId="{96A3411B-2D92-4E62-A1CC-7560BF0ECD4C}" destId="{B1E57749-F5C7-464A-8306-83FD2076B6BA}" srcOrd="0" destOrd="0" parTransId="{B58F7588-FE21-4E6B-AF02-E7CFE51C29D2}" sibTransId="{419BBFD4-E4C2-420B-AD10-AEFDD4ADA608}"/>
    <dgm:cxn modelId="{7E99C2CF-F57A-4654-8D6E-FF6F205A89C1}" type="presOf" srcId="{B1E57749-F5C7-464A-8306-83FD2076B6BA}" destId="{B9ABD02C-0A22-4214-B68B-05A75A343722}" srcOrd="0" destOrd="0" presId="urn:microsoft.com/office/officeart/2005/8/layout/vList2"/>
    <dgm:cxn modelId="{BE5B4ADA-E186-4545-BA6B-EDE443F1A285}" type="presOf" srcId="{96A3411B-2D92-4E62-A1CC-7560BF0ECD4C}" destId="{572B6BF8-A5F5-43A2-B05E-B99EE90A6728}" srcOrd="0" destOrd="0" presId="urn:microsoft.com/office/officeart/2005/8/layout/vList2"/>
    <dgm:cxn modelId="{86DAB6DF-05FD-4B48-80D7-32A2C7D10DD2}" srcId="{96A3411B-2D92-4E62-A1CC-7560BF0ECD4C}" destId="{62ABEA9D-EF07-4709-AC08-BB0D09B808FF}" srcOrd="5" destOrd="0" parTransId="{5BD71C5B-3902-49FE-BA8D-B0A0C2314923}" sibTransId="{5A7BB4F1-1AB6-47FD-819A-FA6F31FCF5EA}"/>
    <dgm:cxn modelId="{E1BE69EB-5AE0-44F8-8966-E959456FDC9D}" srcId="{96A3411B-2D92-4E62-A1CC-7560BF0ECD4C}" destId="{09FED170-81B2-4B08-A6D9-6D796A3CD36E}" srcOrd="1" destOrd="0" parTransId="{89C8155F-8321-4724-8A31-F128BD51AD5F}" sibTransId="{EC0CD3E7-D548-4A79-B819-7479E99F4CF3}"/>
    <dgm:cxn modelId="{CE674AF9-E6C1-4ED9-BB0A-04317911AA86}" type="presOf" srcId="{CACE3D52-0968-4D0D-9A9A-30D0AC6202AC}" destId="{46EE682B-6123-442A-817C-D2076ED0CC68}" srcOrd="0" destOrd="0" presId="urn:microsoft.com/office/officeart/2005/8/layout/vList2"/>
    <dgm:cxn modelId="{49DD8326-5D6A-45E9-BDA7-57B835EBD451}" type="presParOf" srcId="{572B6BF8-A5F5-43A2-B05E-B99EE90A6728}" destId="{B9ABD02C-0A22-4214-B68B-05A75A343722}" srcOrd="0" destOrd="0" presId="urn:microsoft.com/office/officeart/2005/8/layout/vList2"/>
    <dgm:cxn modelId="{DE2C9095-712B-4A26-B6A5-AC1571F1ADA3}" type="presParOf" srcId="{572B6BF8-A5F5-43A2-B05E-B99EE90A6728}" destId="{7802A870-7B1D-4343-AB77-A28E72229DBC}" srcOrd="1" destOrd="0" presId="urn:microsoft.com/office/officeart/2005/8/layout/vList2"/>
    <dgm:cxn modelId="{A2E6AB5F-432D-4F50-834E-BF61900EEE3E}" type="presParOf" srcId="{572B6BF8-A5F5-43A2-B05E-B99EE90A6728}" destId="{DDD3CE59-F4F5-41FA-BDB4-5E18BEE43C48}" srcOrd="2" destOrd="0" presId="urn:microsoft.com/office/officeart/2005/8/layout/vList2"/>
    <dgm:cxn modelId="{7D45B87F-F17C-4C77-AFA2-0E3E6A8F9B62}" type="presParOf" srcId="{572B6BF8-A5F5-43A2-B05E-B99EE90A6728}" destId="{0CDEE5F8-ABB9-440F-BDDD-E6431E260E50}" srcOrd="3" destOrd="0" presId="urn:microsoft.com/office/officeart/2005/8/layout/vList2"/>
    <dgm:cxn modelId="{66A16365-1A5C-41A5-8325-6BC405EFCBCA}" type="presParOf" srcId="{572B6BF8-A5F5-43A2-B05E-B99EE90A6728}" destId="{5CC20F9D-719A-41B6-B30B-1F8E28574187}" srcOrd="4" destOrd="0" presId="urn:microsoft.com/office/officeart/2005/8/layout/vList2"/>
    <dgm:cxn modelId="{70A5CB81-5729-48D6-AAED-844B22CA18C2}" type="presParOf" srcId="{572B6BF8-A5F5-43A2-B05E-B99EE90A6728}" destId="{41492CD6-39CC-442B-AA9B-BDCE5E09DF81}" srcOrd="5" destOrd="0" presId="urn:microsoft.com/office/officeart/2005/8/layout/vList2"/>
    <dgm:cxn modelId="{9C56B535-7A19-41AF-8D18-0F0483B5C1A9}" type="presParOf" srcId="{572B6BF8-A5F5-43A2-B05E-B99EE90A6728}" destId="{1C960839-1D88-44A8-8686-7CC4072C9185}" srcOrd="6" destOrd="0" presId="urn:microsoft.com/office/officeart/2005/8/layout/vList2"/>
    <dgm:cxn modelId="{6B2735CF-BE92-4349-AFC1-1181219E8EF3}" type="presParOf" srcId="{572B6BF8-A5F5-43A2-B05E-B99EE90A6728}" destId="{C059A73D-FD0C-425D-BEA4-49F659743820}" srcOrd="7" destOrd="0" presId="urn:microsoft.com/office/officeart/2005/8/layout/vList2"/>
    <dgm:cxn modelId="{DD5CC0B4-2D85-41EB-A0F9-6B2C8E0F63BF}" type="presParOf" srcId="{572B6BF8-A5F5-43A2-B05E-B99EE90A6728}" destId="{46EE682B-6123-442A-817C-D2076ED0CC68}" srcOrd="8" destOrd="0" presId="urn:microsoft.com/office/officeart/2005/8/layout/vList2"/>
    <dgm:cxn modelId="{87FDE51D-22DC-4E67-BB69-86F7404F3EFC}" type="presParOf" srcId="{572B6BF8-A5F5-43A2-B05E-B99EE90A6728}" destId="{58A6CCCE-38B1-4E6A-BD24-FEEB55AE9756}" srcOrd="9" destOrd="0" presId="urn:microsoft.com/office/officeart/2005/8/layout/vList2"/>
    <dgm:cxn modelId="{57ABE645-73D0-44C9-9001-06A5993A59EA}" type="presParOf" srcId="{572B6BF8-A5F5-43A2-B05E-B99EE90A6728}" destId="{F9FD81ED-DAF9-4918-82F7-F3C3C4BF677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DDE4EB-BE84-4F4C-9DD8-B1D0EC75D3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A1D8AA-7CED-47A7-8F70-32602DAAEA7E}">
      <dgm:prSet/>
      <dgm:spPr/>
      <dgm:t>
        <a:bodyPr/>
        <a:lstStyle/>
        <a:p>
          <a:r>
            <a:rPr lang="pl-PL"/>
            <a:t>Praca ekscentryczna –kiedy siły zewnętrzne są silniejsze od momentu siły mięśni</a:t>
          </a:r>
          <a:endParaRPr lang="en-US"/>
        </a:p>
      </dgm:t>
    </dgm:pt>
    <dgm:pt modelId="{0D9C2ED2-860D-4109-8B45-89E7D4BDE979}" type="parTrans" cxnId="{FC2E8293-5099-4E25-9B62-D671A35007E1}">
      <dgm:prSet/>
      <dgm:spPr/>
      <dgm:t>
        <a:bodyPr/>
        <a:lstStyle/>
        <a:p>
          <a:endParaRPr lang="en-US"/>
        </a:p>
      </dgm:t>
    </dgm:pt>
    <dgm:pt modelId="{8B80E0FD-2109-44EA-81B0-0474A003A64A}" type="sibTrans" cxnId="{FC2E8293-5099-4E25-9B62-D671A35007E1}">
      <dgm:prSet/>
      <dgm:spPr/>
      <dgm:t>
        <a:bodyPr/>
        <a:lstStyle/>
        <a:p>
          <a:endParaRPr lang="en-US"/>
        </a:p>
      </dgm:t>
    </dgm:pt>
    <dgm:pt modelId="{E2860CAB-E516-4225-984C-3E7189F73438}">
      <dgm:prSet/>
      <dgm:spPr/>
      <dgm:t>
        <a:bodyPr/>
        <a:lstStyle/>
        <a:p>
          <a:r>
            <a:rPr lang="pl-PL"/>
            <a:t>Praca koncentryczna – kiedy moment siły jest większy niż działające siły</a:t>
          </a:r>
          <a:endParaRPr lang="en-US"/>
        </a:p>
      </dgm:t>
    </dgm:pt>
    <dgm:pt modelId="{058A7911-6CE9-406F-AAA0-9A52EDE24FD5}" type="parTrans" cxnId="{2F251B8C-919D-48F6-8A41-E594B6B7620F}">
      <dgm:prSet/>
      <dgm:spPr/>
      <dgm:t>
        <a:bodyPr/>
        <a:lstStyle/>
        <a:p>
          <a:endParaRPr lang="en-US"/>
        </a:p>
      </dgm:t>
    </dgm:pt>
    <dgm:pt modelId="{C9B6C31A-5E58-4225-8CF1-7EA23183C472}" type="sibTrans" cxnId="{2F251B8C-919D-48F6-8A41-E594B6B7620F}">
      <dgm:prSet/>
      <dgm:spPr/>
      <dgm:t>
        <a:bodyPr/>
        <a:lstStyle/>
        <a:p>
          <a:endParaRPr lang="en-US"/>
        </a:p>
      </dgm:t>
    </dgm:pt>
    <dgm:pt modelId="{492A6708-36DE-49C7-9C1A-BD38A49CFD84}">
      <dgm:prSet/>
      <dgm:spPr/>
      <dgm:t>
        <a:bodyPr/>
        <a:lstStyle/>
        <a:p>
          <a:r>
            <a:rPr lang="pl-PL"/>
            <a:t>Praca izometryczna  kiedy oba momenty się równoważą</a:t>
          </a:r>
          <a:endParaRPr lang="en-US"/>
        </a:p>
      </dgm:t>
    </dgm:pt>
    <dgm:pt modelId="{B1076078-B91E-437D-87A2-A1CC013DB1D7}" type="parTrans" cxnId="{A47ADF69-04AA-42C6-8B19-F6729CC3BD74}">
      <dgm:prSet/>
      <dgm:spPr/>
      <dgm:t>
        <a:bodyPr/>
        <a:lstStyle/>
        <a:p>
          <a:endParaRPr lang="en-US"/>
        </a:p>
      </dgm:t>
    </dgm:pt>
    <dgm:pt modelId="{C4E85FB1-6519-41E9-AFF3-DB68C64B636D}" type="sibTrans" cxnId="{A47ADF69-04AA-42C6-8B19-F6729CC3BD74}">
      <dgm:prSet/>
      <dgm:spPr/>
      <dgm:t>
        <a:bodyPr/>
        <a:lstStyle/>
        <a:p>
          <a:endParaRPr lang="en-US"/>
        </a:p>
      </dgm:t>
    </dgm:pt>
    <dgm:pt modelId="{17041DD8-4EFC-4337-919B-7803FAF9DF03}" type="pres">
      <dgm:prSet presAssocID="{73DDE4EB-BE84-4F4C-9DD8-B1D0EC75D3ED}" presName="root" presStyleCnt="0">
        <dgm:presLayoutVars>
          <dgm:dir/>
          <dgm:resizeHandles val="exact"/>
        </dgm:presLayoutVars>
      </dgm:prSet>
      <dgm:spPr/>
    </dgm:pt>
    <dgm:pt modelId="{AC8A94FA-C578-47A6-A4CF-0E41A798AE48}" type="pres">
      <dgm:prSet presAssocID="{C5A1D8AA-7CED-47A7-8F70-32602DAAEA7E}" presName="compNode" presStyleCnt="0"/>
      <dgm:spPr/>
    </dgm:pt>
    <dgm:pt modelId="{892C4305-527B-4BBB-A701-2D2B77A14839}" type="pres">
      <dgm:prSet presAssocID="{C5A1D8AA-7CED-47A7-8F70-32602DAAEA7E}" presName="bgRect" presStyleLbl="bgShp" presStyleIdx="0" presStyleCnt="3"/>
      <dgm:spPr/>
    </dgm:pt>
    <dgm:pt modelId="{53ECED7B-AD2F-42A6-ADD0-D6988AF9140D}" type="pres">
      <dgm:prSet presAssocID="{C5A1D8AA-7CED-47A7-8F70-32602DAAEA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9C967302-EB80-48B3-AD2B-760C977A3E07}" type="pres">
      <dgm:prSet presAssocID="{C5A1D8AA-7CED-47A7-8F70-32602DAAEA7E}" presName="spaceRect" presStyleCnt="0"/>
      <dgm:spPr/>
    </dgm:pt>
    <dgm:pt modelId="{B2E970B3-4BAF-4130-AC59-4E78D9184858}" type="pres">
      <dgm:prSet presAssocID="{C5A1D8AA-7CED-47A7-8F70-32602DAAEA7E}" presName="parTx" presStyleLbl="revTx" presStyleIdx="0" presStyleCnt="3">
        <dgm:presLayoutVars>
          <dgm:chMax val="0"/>
          <dgm:chPref val="0"/>
        </dgm:presLayoutVars>
      </dgm:prSet>
      <dgm:spPr/>
    </dgm:pt>
    <dgm:pt modelId="{7BF04FED-E6C2-4FB9-BAFD-ECD232177524}" type="pres">
      <dgm:prSet presAssocID="{8B80E0FD-2109-44EA-81B0-0474A003A64A}" presName="sibTrans" presStyleCnt="0"/>
      <dgm:spPr/>
    </dgm:pt>
    <dgm:pt modelId="{536963BF-BF75-4734-911D-B3C389E2549B}" type="pres">
      <dgm:prSet presAssocID="{E2860CAB-E516-4225-984C-3E7189F73438}" presName="compNode" presStyleCnt="0"/>
      <dgm:spPr/>
    </dgm:pt>
    <dgm:pt modelId="{C58BC6DF-FF1B-457D-84E3-2EE89BE03573}" type="pres">
      <dgm:prSet presAssocID="{E2860CAB-E516-4225-984C-3E7189F73438}" presName="bgRect" presStyleLbl="bgShp" presStyleIdx="1" presStyleCnt="3"/>
      <dgm:spPr/>
    </dgm:pt>
    <dgm:pt modelId="{5F0FD658-089B-4E30-9B00-A97B1465FDD8}" type="pres">
      <dgm:prSet presAssocID="{E2860CAB-E516-4225-984C-3E7189F734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9E1BE429-4376-41C7-B1B9-F2BCD2FFDCBC}" type="pres">
      <dgm:prSet presAssocID="{E2860CAB-E516-4225-984C-3E7189F73438}" presName="spaceRect" presStyleCnt="0"/>
      <dgm:spPr/>
    </dgm:pt>
    <dgm:pt modelId="{07A98C7E-F3E6-4121-81F1-7060F40236F3}" type="pres">
      <dgm:prSet presAssocID="{E2860CAB-E516-4225-984C-3E7189F73438}" presName="parTx" presStyleLbl="revTx" presStyleIdx="1" presStyleCnt="3">
        <dgm:presLayoutVars>
          <dgm:chMax val="0"/>
          <dgm:chPref val="0"/>
        </dgm:presLayoutVars>
      </dgm:prSet>
      <dgm:spPr/>
    </dgm:pt>
    <dgm:pt modelId="{266123B3-3E6B-4437-AC1A-A63CE43FFB79}" type="pres">
      <dgm:prSet presAssocID="{C9B6C31A-5E58-4225-8CF1-7EA23183C472}" presName="sibTrans" presStyleCnt="0"/>
      <dgm:spPr/>
    </dgm:pt>
    <dgm:pt modelId="{A4AB5542-DBC3-44B5-A5B9-7EE9A7166033}" type="pres">
      <dgm:prSet presAssocID="{492A6708-36DE-49C7-9C1A-BD38A49CFD84}" presName="compNode" presStyleCnt="0"/>
      <dgm:spPr/>
    </dgm:pt>
    <dgm:pt modelId="{26D6AD7E-BAD2-48ED-AF5F-689CCA139E3C}" type="pres">
      <dgm:prSet presAssocID="{492A6708-36DE-49C7-9C1A-BD38A49CFD84}" presName="bgRect" presStyleLbl="bgShp" presStyleIdx="2" presStyleCnt="3"/>
      <dgm:spPr/>
    </dgm:pt>
    <dgm:pt modelId="{8DBE2A91-E948-4BC1-A6CF-F2B6331DEC17}" type="pres">
      <dgm:prSet presAssocID="{492A6708-36DE-49C7-9C1A-BD38A49CFD8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16AB1D2-72ED-4FE6-B5CE-3CB0D030EA7D}" type="pres">
      <dgm:prSet presAssocID="{492A6708-36DE-49C7-9C1A-BD38A49CFD84}" presName="spaceRect" presStyleCnt="0"/>
      <dgm:spPr/>
    </dgm:pt>
    <dgm:pt modelId="{797F90B8-BAC6-4673-8674-AC75D1179AED}" type="pres">
      <dgm:prSet presAssocID="{492A6708-36DE-49C7-9C1A-BD38A49CFD8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0D36C1F-3718-49E2-89C1-71CD43EB3143}" type="presOf" srcId="{73DDE4EB-BE84-4F4C-9DD8-B1D0EC75D3ED}" destId="{17041DD8-4EFC-4337-919B-7803FAF9DF03}" srcOrd="0" destOrd="0" presId="urn:microsoft.com/office/officeart/2018/2/layout/IconVerticalSolidList"/>
    <dgm:cxn modelId="{487BA940-F7B1-4413-A77D-F649E01429A3}" type="presOf" srcId="{C5A1D8AA-7CED-47A7-8F70-32602DAAEA7E}" destId="{B2E970B3-4BAF-4130-AC59-4E78D9184858}" srcOrd="0" destOrd="0" presId="urn:microsoft.com/office/officeart/2018/2/layout/IconVerticalSolidList"/>
    <dgm:cxn modelId="{A47ADF69-04AA-42C6-8B19-F6729CC3BD74}" srcId="{73DDE4EB-BE84-4F4C-9DD8-B1D0EC75D3ED}" destId="{492A6708-36DE-49C7-9C1A-BD38A49CFD84}" srcOrd="2" destOrd="0" parTransId="{B1076078-B91E-437D-87A2-A1CC013DB1D7}" sibTransId="{C4E85FB1-6519-41E9-AFF3-DB68C64B636D}"/>
    <dgm:cxn modelId="{E4ECE54F-8D8B-4BE0-B070-AE5540E76E1C}" type="presOf" srcId="{492A6708-36DE-49C7-9C1A-BD38A49CFD84}" destId="{797F90B8-BAC6-4673-8674-AC75D1179AED}" srcOrd="0" destOrd="0" presId="urn:microsoft.com/office/officeart/2018/2/layout/IconVerticalSolidList"/>
    <dgm:cxn modelId="{D7BCA471-5575-4509-836B-54ED24B5835B}" type="presOf" srcId="{E2860CAB-E516-4225-984C-3E7189F73438}" destId="{07A98C7E-F3E6-4121-81F1-7060F40236F3}" srcOrd="0" destOrd="0" presId="urn:microsoft.com/office/officeart/2018/2/layout/IconVerticalSolidList"/>
    <dgm:cxn modelId="{2F251B8C-919D-48F6-8A41-E594B6B7620F}" srcId="{73DDE4EB-BE84-4F4C-9DD8-B1D0EC75D3ED}" destId="{E2860CAB-E516-4225-984C-3E7189F73438}" srcOrd="1" destOrd="0" parTransId="{058A7911-6CE9-406F-AAA0-9A52EDE24FD5}" sibTransId="{C9B6C31A-5E58-4225-8CF1-7EA23183C472}"/>
    <dgm:cxn modelId="{FC2E8293-5099-4E25-9B62-D671A35007E1}" srcId="{73DDE4EB-BE84-4F4C-9DD8-B1D0EC75D3ED}" destId="{C5A1D8AA-7CED-47A7-8F70-32602DAAEA7E}" srcOrd="0" destOrd="0" parTransId="{0D9C2ED2-860D-4109-8B45-89E7D4BDE979}" sibTransId="{8B80E0FD-2109-44EA-81B0-0474A003A64A}"/>
    <dgm:cxn modelId="{1C7B6E71-7D6B-4184-BC57-DE244181E940}" type="presParOf" srcId="{17041DD8-4EFC-4337-919B-7803FAF9DF03}" destId="{AC8A94FA-C578-47A6-A4CF-0E41A798AE48}" srcOrd="0" destOrd="0" presId="urn:microsoft.com/office/officeart/2018/2/layout/IconVerticalSolidList"/>
    <dgm:cxn modelId="{D03C4889-05BC-431B-9B24-83F3E8D75D8C}" type="presParOf" srcId="{AC8A94FA-C578-47A6-A4CF-0E41A798AE48}" destId="{892C4305-527B-4BBB-A701-2D2B77A14839}" srcOrd="0" destOrd="0" presId="urn:microsoft.com/office/officeart/2018/2/layout/IconVerticalSolidList"/>
    <dgm:cxn modelId="{67AB2B96-E487-4269-B2A4-5B99CC122762}" type="presParOf" srcId="{AC8A94FA-C578-47A6-A4CF-0E41A798AE48}" destId="{53ECED7B-AD2F-42A6-ADD0-D6988AF9140D}" srcOrd="1" destOrd="0" presId="urn:microsoft.com/office/officeart/2018/2/layout/IconVerticalSolidList"/>
    <dgm:cxn modelId="{2427469C-17D2-4FFA-89E4-56FAB6840271}" type="presParOf" srcId="{AC8A94FA-C578-47A6-A4CF-0E41A798AE48}" destId="{9C967302-EB80-48B3-AD2B-760C977A3E07}" srcOrd="2" destOrd="0" presId="urn:microsoft.com/office/officeart/2018/2/layout/IconVerticalSolidList"/>
    <dgm:cxn modelId="{BF63F2C5-2DEE-498A-8926-59E5BD33B4F8}" type="presParOf" srcId="{AC8A94FA-C578-47A6-A4CF-0E41A798AE48}" destId="{B2E970B3-4BAF-4130-AC59-4E78D9184858}" srcOrd="3" destOrd="0" presId="urn:microsoft.com/office/officeart/2018/2/layout/IconVerticalSolidList"/>
    <dgm:cxn modelId="{9C482066-B108-4F85-A943-930D14702CEA}" type="presParOf" srcId="{17041DD8-4EFC-4337-919B-7803FAF9DF03}" destId="{7BF04FED-E6C2-4FB9-BAFD-ECD232177524}" srcOrd="1" destOrd="0" presId="urn:microsoft.com/office/officeart/2018/2/layout/IconVerticalSolidList"/>
    <dgm:cxn modelId="{2821EFEB-55AC-411F-B4CC-4261B20EB2CD}" type="presParOf" srcId="{17041DD8-4EFC-4337-919B-7803FAF9DF03}" destId="{536963BF-BF75-4734-911D-B3C389E2549B}" srcOrd="2" destOrd="0" presId="urn:microsoft.com/office/officeart/2018/2/layout/IconVerticalSolidList"/>
    <dgm:cxn modelId="{1B5A68EF-3A5A-4803-A9DA-061CD334FF5C}" type="presParOf" srcId="{536963BF-BF75-4734-911D-B3C389E2549B}" destId="{C58BC6DF-FF1B-457D-84E3-2EE89BE03573}" srcOrd="0" destOrd="0" presId="urn:microsoft.com/office/officeart/2018/2/layout/IconVerticalSolidList"/>
    <dgm:cxn modelId="{9BB4AADC-92A1-469D-BCDF-3C504AF9BB21}" type="presParOf" srcId="{536963BF-BF75-4734-911D-B3C389E2549B}" destId="{5F0FD658-089B-4E30-9B00-A97B1465FDD8}" srcOrd="1" destOrd="0" presId="urn:microsoft.com/office/officeart/2018/2/layout/IconVerticalSolidList"/>
    <dgm:cxn modelId="{4F062170-EB21-4970-91DA-A4961438B9C0}" type="presParOf" srcId="{536963BF-BF75-4734-911D-B3C389E2549B}" destId="{9E1BE429-4376-41C7-B1B9-F2BCD2FFDCBC}" srcOrd="2" destOrd="0" presId="urn:microsoft.com/office/officeart/2018/2/layout/IconVerticalSolidList"/>
    <dgm:cxn modelId="{177BD024-DD1B-4CFB-99E0-5A0EDD7B5405}" type="presParOf" srcId="{536963BF-BF75-4734-911D-B3C389E2549B}" destId="{07A98C7E-F3E6-4121-81F1-7060F40236F3}" srcOrd="3" destOrd="0" presId="urn:microsoft.com/office/officeart/2018/2/layout/IconVerticalSolidList"/>
    <dgm:cxn modelId="{7115A4B8-5FAB-4264-AE3D-B23CC0438AC6}" type="presParOf" srcId="{17041DD8-4EFC-4337-919B-7803FAF9DF03}" destId="{266123B3-3E6B-4437-AC1A-A63CE43FFB79}" srcOrd="3" destOrd="0" presId="urn:microsoft.com/office/officeart/2018/2/layout/IconVerticalSolidList"/>
    <dgm:cxn modelId="{36C2A62D-18F9-4597-9758-7BAD4F9F944C}" type="presParOf" srcId="{17041DD8-4EFC-4337-919B-7803FAF9DF03}" destId="{A4AB5542-DBC3-44B5-A5B9-7EE9A7166033}" srcOrd="4" destOrd="0" presId="urn:microsoft.com/office/officeart/2018/2/layout/IconVerticalSolidList"/>
    <dgm:cxn modelId="{38B7CE79-E0FB-45D0-A7E2-68774F4BB9C9}" type="presParOf" srcId="{A4AB5542-DBC3-44B5-A5B9-7EE9A7166033}" destId="{26D6AD7E-BAD2-48ED-AF5F-689CCA139E3C}" srcOrd="0" destOrd="0" presId="urn:microsoft.com/office/officeart/2018/2/layout/IconVerticalSolidList"/>
    <dgm:cxn modelId="{56D186BA-AAC0-4E1C-9B04-E9F6787C47AA}" type="presParOf" srcId="{A4AB5542-DBC3-44B5-A5B9-7EE9A7166033}" destId="{8DBE2A91-E948-4BC1-A6CF-F2B6331DEC17}" srcOrd="1" destOrd="0" presId="urn:microsoft.com/office/officeart/2018/2/layout/IconVerticalSolidList"/>
    <dgm:cxn modelId="{E6FAAD43-F11C-4638-88B0-0A47AEA87FF1}" type="presParOf" srcId="{A4AB5542-DBC3-44B5-A5B9-7EE9A7166033}" destId="{C16AB1D2-72ED-4FE6-B5CE-3CB0D030EA7D}" srcOrd="2" destOrd="0" presId="urn:microsoft.com/office/officeart/2018/2/layout/IconVerticalSolidList"/>
    <dgm:cxn modelId="{900EDC50-2570-4D00-9222-1A7BCAAEA509}" type="presParOf" srcId="{A4AB5542-DBC3-44B5-A5B9-7EE9A7166033}" destId="{797F90B8-BAC6-4673-8674-AC75D1179A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730F9-EA35-4FA4-BDAF-49CE4CAF8C8C}">
      <dsp:nvSpPr>
        <dsp:cNvPr id="0" name=""/>
        <dsp:cNvSpPr/>
      </dsp:nvSpPr>
      <dsp:spPr>
        <a:xfrm>
          <a:off x="3170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55B45-8E44-426E-9543-FC7ACD5B6DD8}">
      <dsp:nvSpPr>
        <dsp:cNvPr id="0" name=""/>
        <dsp:cNvSpPr/>
      </dsp:nvSpPr>
      <dsp:spPr>
        <a:xfrm>
          <a:off x="254659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Istotą wypoczynku </a:t>
          </a:r>
          <a:r>
            <a:rPr lang="pl-PL" sz="1100" b="1" kern="1200"/>
            <a:t>nie jest </a:t>
          </a:r>
          <a:r>
            <a:rPr lang="pl-PL" sz="1100" kern="1200"/>
            <a:t>proste odwrócenie szeregu procesów fizjologicznych i biochemicznych prowadzących podczas pracy do zmęczenia. Jest to </a:t>
          </a:r>
          <a:r>
            <a:rPr lang="pl-PL" sz="1100" b="1" kern="1200"/>
            <a:t>aktywny</a:t>
          </a:r>
          <a:r>
            <a:rPr lang="pl-PL" sz="1100" kern="1200"/>
            <a:t> i złożony proces prowadzący do: </a:t>
          </a:r>
          <a:endParaRPr lang="en-US" sz="1100" kern="1200"/>
        </a:p>
      </dsp:txBody>
      <dsp:txXfrm>
        <a:off x="296755" y="1207952"/>
        <a:ext cx="2179215" cy="1353072"/>
      </dsp:txXfrm>
    </dsp:sp>
    <dsp:sp modelId="{DD221575-2331-4BBA-9B9E-C2B482123C83}">
      <dsp:nvSpPr>
        <dsp:cNvPr id="0" name=""/>
        <dsp:cNvSpPr/>
      </dsp:nvSpPr>
      <dsp:spPr>
        <a:xfrm>
          <a:off x="2769557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75FD9-CC49-41FF-BF8D-83862A05409F}">
      <dsp:nvSpPr>
        <dsp:cNvPr id="0" name=""/>
        <dsp:cNvSpPr/>
      </dsp:nvSpPr>
      <dsp:spPr>
        <a:xfrm>
          <a:off x="3021047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odbudowy zużytego potencjału energetycznego,</a:t>
          </a:r>
          <a:endParaRPr lang="en-US" sz="1100" kern="1200"/>
        </a:p>
      </dsp:txBody>
      <dsp:txXfrm>
        <a:off x="3063143" y="1207952"/>
        <a:ext cx="2179215" cy="1353072"/>
      </dsp:txXfrm>
    </dsp:sp>
    <dsp:sp modelId="{CF84A68C-4AF7-43C4-A06D-7BBE7E633A6F}">
      <dsp:nvSpPr>
        <dsp:cNvPr id="0" name=""/>
        <dsp:cNvSpPr/>
      </dsp:nvSpPr>
      <dsp:spPr>
        <a:xfrm>
          <a:off x="5535944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6D3C6D-601F-4F43-9069-9375C64D322C}">
      <dsp:nvSpPr>
        <dsp:cNvPr id="0" name=""/>
        <dsp:cNvSpPr/>
      </dsp:nvSpPr>
      <dsp:spPr>
        <a:xfrm>
          <a:off x="5787434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przywrócenia sprawności wszystkim narządom i układom</a:t>
          </a:r>
          <a:endParaRPr lang="en-US" sz="1100" kern="1200"/>
        </a:p>
      </dsp:txBody>
      <dsp:txXfrm>
        <a:off x="5829530" y="1207952"/>
        <a:ext cx="2179215" cy="1353072"/>
      </dsp:txXfrm>
    </dsp:sp>
    <dsp:sp modelId="{CF3F45C5-865C-4FE4-9CD7-7FD2E98B6493}">
      <dsp:nvSpPr>
        <dsp:cNvPr id="0" name=""/>
        <dsp:cNvSpPr/>
      </dsp:nvSpPr>
      <dsp:spPr>
        <a:xfrm>
          <a:off x="8302332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4744E-477D-4C55-B976-E778509AE2F1}">
      <dsp:nvSpPr>
        <dsp:cNvPr id="0" name=""/>
        <dsp:cNvSpPr/>
      </dsp:nvSpPr>
      <dsp:spPr>
        <a:xfrm>
          <a:off x="8553822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zapewnienia równowagi funkcjonalnej organizmu</a:t>
          </a:r>
          <a:endParaRPr lang="en-US" sz="1100" kern="1200"/>
        </a:p>
      </dsp:txBody>
      <dsp:txXfrm>
        <a:off x="8595918" y="1207952"/>
        <a:ext cx="2179215" cy="13530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5A22F-3994-4574-B244-9408CD75F8CD}">
      <dsp:nvSpPr>
        <dsp:cNvPr id="0" name=""/>
        <dsp:cNvSpPr/>
      </dsp:nvSpPr>
      <dsp:spPr>
        <a:xfrm>
          <a:off x="0" y="686474"/>
          <a:ext cx="6290226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Podtyp II B pracuje przez 10 sek</a:t>
          </a:r>
          <a:endParaRPr lang="en-US" sz="3100" kern="1200"/>
        </a:p>
      </dsp:txBody>
      <dsp:txXfrm>
        <a:off x="36296" y="722770"/>
        <a:ext cx="6217634" cy="670943"/>
      </dsp:txXfrm>
    </dsp:sp>
    <dsp:sp modelId="{511F9D49-E857-4643-8027-466922A7D62E}">
      <dsp:nvSpPr>
        <dsp:cNvPr id="0" name=""/>
        <dsp:cNvSpPr/>
      </dsp:nvSpPr>
      <dsp:spPr>
        <a:xfrm>
          <a:off x="0" y="1519289"/>
          <a:ext cx="6290226" cy="743535"/>
        </a:xfrm>
        <a:prstGeom prst="roundRect">
          <a:avLst/>
        </a:prstGeom>
        <a:solidFill>
          <a:schemeClr val="accent5">
            <a:hueOff val="581886"/>
            <a:satOff val="1939"/>
            <a:lumOff val="2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Podtyp II A </a:t>
          </a:r>
          <a:endParaRPr lang="en-US" sz="3100" kern="1200"/>
        </a:p>
      </dsp:txBody>
      <dsp:txXfrm>
        <a:off x="36296" y="1555585"/>
        <a:ext cx="6217634" cy="670943"/>
      </dsp:txXfrm>
    </dsp:sp>
    <dsp:sp modelId="{A97BF72C-8D45-4450-BA6B-399D07512407}">
      <dsp:nvSpPr>
        <dsp:cNvPr id="0" name=""/>
        <dsp:cNvSpPr/>
      </dsp:nvSpPr>
      <dsp:spPr>
        <a:xfrm>
          <a:off x="0" y="2352104"/>
          <a:ext cx="6290226" cy="743535"/>
        </a:xfrm>
        <a:prstGeom prst="roundRect">
          <a:avLst/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Podtyp II C</a:t>
          </a:r>
          <a:endParaRPr lang="en-US" sz="3100" kern="1200"/>
        </a:p>
      </dsp:txBody>
      <dsp:txXfrm>
        <a:off x="36296" y="2388400"/>
        <a:ext cx="6217634" cy="670943"/>
      </dsp:txXfrm>
    </dsp:sp>
    <dsp:sp modelId="{837E54E8-FBA5-4F93-9C6C-7AE22949171D}">
      <dsp:nvSpPr>
        <dsp:cNvPr id="0" name=""/>
        <dsp:cNvSpPr/>
      </dsp:nvSpPr>
      <dsp:spPr>
        <a:xfrm>
          <a:off x="0" y="3184920"/>
          <a:ext cx="6290226" cy="743535"/>
        </a:xfrm>
        <a:prstGeom prst="roundRect">
          <a:avLst/>
        </a:prstGeom>
        <a:solidFill>
          <a:schemeClr val="accent5">
            <a:hueOff val="1745659"/>
            <a:satOff val="5816"/>
            <a:lumOff val="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rgbClr val="FF0000"/>
              </a:solidFill>
            </a:rPr>
            <a:t>Podtyp I B</a:t>
          </a:r>
          <a:endParaRPr lang="en-US" sz="3100" kern="1200" dirty="0">
            <a:solidFill>
              <a:srgbClr val="FF0000"/>
            </a:solidFill>
          </a:endParaRPr>
        </a:p>
      </dsp:txBody>
      <dsp:txXfrm>
        <a:off x="36296" y="3221216"/>
        <a:ext cx="6217634" cy="670943"/>
      </dsp:txXfrm>
    </dsp:sp>
    <dsp:sp modelId="{275C5724-6389-41CD-9706-EEDD3354CB0D}">
      <dsp:nvSpPr>
        <dsp:cNvPr id="0" name=""/>
        <dsp:cNvSpPr/>
      </dsp:nvSpPr>
      <dsp:spPr>
        <a:xfrm>
          <a:off x="0" y="4017735"/>
          <a:ext cx="6290226" cy="743535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rgbClr val="FF0000"/>
              </a:solidFill>
            </a:rPr>
            <a:t>Podtyp I A</a:t>
          </a:r>
          <a:endParaRPr lang="en-US" sz="3100" kern="1200" dirty="0">
            <a:solidFill>
              <a:srgbClr val="FF0000"/>
            </a:solidFill>
          </a:endParaRPr>
        </a:p>
      </dsp:txBody>
      <dsp:txXfrm>
        <a:off x="36296" y="4054031"/>
        <a:ext cx="6217634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FA3A6-BAA0-4FED-A320-8F4A3D7E6FD0}">
      <dsp:nvSpPr>
        <dsp:cNvPr id="0" name=""/>
        <dsp:cNvSpPr/>
      </dsp:nvSpPr>
      <dsp:spPr>
        <a:xfrm>
          <a:off x="0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F7CA2-4750-4C84-802B-D6E3EB68295E}">
      <dsp:nvSpPr>
        <dsp:cNvPr id="0" name=""/>
        <dsp:cNvSpPr/>
      </dsp:nvSpPr>
      <dsp:spPr>
        <a:xfrm>
          <a:off x="338137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Jest to proces przywracania spoczynkowej homeostazy ustroju</a:t>
          </a:r>
        </a:p>
      </dsp:txBody>
      <dsp:txXfrm>
        <a:off x="394737" y="1016018"/>
        <a:ext cx="2930037" cy="1819255"/>
      </dsp:txXfrm>
    </dsp:sp>
    <dsp:sp modelId="{0CB2AEA0-FB7D-40AA-92EB-D33ED90E82F1}">
      <dsp:nvSpPr>
        <dsp:cNvPr id="0" name=""/>
        <dsp:cNvSpPr/>
      </dsp:nvSpPr>
      <dsp:spPr>
        <a:xfrm>
          <a:off x="3719512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E67C9E-3A7D-4514-8B3A-8B2778A724E3}">
      <dsp:nvSpPr>
        <dsp:cNvPr id="0" name=""/>
        <dsp:cNvSpPr/>
      </dsp:nvSpPr>
      <dsp:spPr>
        <a:xfrm>
          <a:off x="4057650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Restytucja jest dynamicznie zmiennym stanem organizmu, zależnym od nasilenia zaburzeń w środowisku wewnętrznym</a:t>
          </a:r>
        </a:p>
      </dsp:txBody>
      <dsp:txXfrm>
        <a:off x="4114250" y="1016018"/>
        <a:ext cx="2930037" cy="1819255"/>
      </dsp:txXfrm>
    </dsp:sp>
    <dsp:sp modelId="{EE97369A-04FD-49EA-A821-820B5B85EFB7}">
      <dsp:nvSpPr>
        <dsp:cNvPr id="0" name=""/>
        <dsp:cNvSpPr/>
      </dsp:nvSpPr>
      <dsp:spPr>
        <a:xfrm>
          <a:off x="7439025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A43481-6D35-4B82-8F0B-AA8F0C41A09E}">
      <dsp:nvSpPr>
        <dsp:cNvPr id="0" name=""/>
        <dsp:cNvSpPr/>
      </dsp:nvSpPr>
      <dsp:spPr>
        <a:xfrm>
          <a:off x="7777162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Powrót do norm zmian zmęczeniowych odbywa się w różnym czasie i z różną szybkością</a:t>
          </a:r>
        </a:p>
      </dsp:txBody>
      <dsp:txXfrm>
        <a:off x="7833762" y="1016018"/>
        <a:ext cx="2930037" cy="1819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414D4-FEEC-45CC-8307-DCA0FDFB69B9}">
      <dsp:nvSpPr>
        <dsp:cNvPr id="0" name=""/>
        <dsp:cNvSpPr/>
      </dsp:nvSpPr>
      <dsp:spPr>
        <a:xfrm>
          <a:off x="3698" y="1097728"/>
          <a:ext cx="1802167" cy="1144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E5995-AEF0-4E39-9143-8DE668674571}">
      <dsp:nvSpPr>
        <dsp:cNvPr id="0" name=""/>
        <dsp:cNvSpPr/>
      </dsp:nvSpPr>
      <dsp:spPr>
        <a:xfrm>
          <a:off x="203939" y="1287957"/>
          <a:ext cx="1802167" cy="114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Procesowi wypoczynkowemu towarzyszy </a:t>
          </a:r>
          <a:r>
            <a:rPr lang="pl-PL" sz="1200" b="1" i="1" kern="1200"/>
            <a:t>wzmożone zużycie tlenu</a:t>
          </a:r>
          <a:r>
            <a:rPr lang="pl-PL" sz="1200" kern="1200"/>
            <a:t>, które ma na celu:</a:t>
          </a:r>
          <a:endParaRPr lang="en-US" sz="1200" kern="1200"/>
        </a:p>
      </dsp:txBody>
      <dsp:txXfrm>
        <a:off x="237457" y="1321475"/>
        <a:ext cx="1735131" cy="1077340"/>
      </dsp:txXfrm>
    </dsp:sp>
    <dsp:sp modelId="{9A97717B-952B-4559-9739-A82528C00D9E}">
      <dsp:nvSpPr>
        <dsp:cNvPr id="0" name=""/>
        <dsp:cNvSpPr/>
      </dsp:nvSpPr>
      <dsp:spPr>
        <a:xfrm>
          <a:off x="2206347" y="1097728"/>
          <a:ext cx="1802167" cy="1144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1BC61-E1D7-4967-A585-BE8A194D92A7}">
      <dsp:nvSpPr>
        <dsp:cNvPr id="0" name=""/>
        <dsp:cNvSpPr/>
      </dsp:nvSpPr>
      <dsp:spPr>
        <a:xfrm>
          <a:off x="2406587" y="1287957"/>
          <a:ext cx="1802167" cy="114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Wyrównanie długu tlenowego</a:t>
          </a:r>
          <a:endParaRPr lang="en-US" sz="1200" kern="1200"/>
        </a:p>
      </dsp:txBody>
      <dsp:txXfrm>
        <a:off x="2440105" y="1321475"/>
        <a:ext cx="1735131" cy="1077340"/>
      </dsp:txXfrm>
    </dsp:sp>
    <dsp:sp modelId="{024A916B-BE56-4049-85B4-3C95DA355C4A}">
      <dsp:nvSpPr>
        <dsp:cNvPr id="0" name=""/>
        <dsp:cNvSpPr/>
      </dsp:nvSpPr>
      <dsp:spPr>
        <a:xfrm>
          <a:off x="4408995" y="1097728"/>
          <a:ext cx="1802167" cy="1144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4B5B5-14AD-4DC0-903A-3BB9A55171AD}">
      <dsp:nvSpPr>
        <dsp:cNvPr id="0" name=""/>
        <dsp:cNvSpPr/>
      </dsp:nvSpPr>
      <dsp:spPr>
        <a:xfrm>
          <a:off x="4609236" y="1287957"/>
          <a:ext cx="1802167" cy="114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Usuwanie produktów przemiany materii</a:t>
          </a:r>
          <a:endParaRPr lang="en-US" sz="1200" kern="1200"/>
        </a:p>
      </dsp:txBody>
      <dsp:txXfrm>
        <a:off x="4642754" y="1321475"/>
        <a:ext cx="1735131" cy="1077340"/>
      </dsp:txXfrm>
    </dsp:sp>
    <dsp:sp modelId="{64C18C25-85CD-4E89-87E5-10AEB236CA2B}">
      <dsp:nvSpPr>
        <dsp:cNvPr id="0" name=""/>
        <dsp:cNvSpPr/>
      </dsp:nvSpPr>
      <dsp:spPr>
        <a:xfrm>
          <a:off x="6611644" y="1097728"/>
          <a:ext cx="1802167" cy="1144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75742C-B3DF-4A81-83FF-027E21F9E4BC}">
      <dsp:nvSpPr>
        <dsp:cNvPr id="0" name=""/>
        <dsp:cNvSpPr/>
      </dsp:nvSpPr>
      <dsp:spPr>
        <a:xfrm>
          <a:off x="6811885" y="1287957"/>
          <a:ext cx="1802167" cy="114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Pokrycie zużycia tlenu w czasie wzmożonej lipolizy</a:t>
          </a:r>
          <a:endParaRPr lang="en-US" sz="1200" kern="1200"/>
        </a:p>
      </dsp:txBody>
      <dsp:txXfrm>
        <a:off x="6845403" y="1321475"/>
        <a:ext cx="1735131" cy="1077340"/>
      </dsp:txXfrm>
    </dsp:sp>
    <dsp:sp modelId="{0392949B-EC7D-45C1-A5E1-297D38AEB392}">
      <dsp:nvSpPr>
        <dsp:cNvPr id="0" name=""/>
        <dsp:cNvSpPr/>
      </dsp:nvSpPr>
      <dsp:spPr>
        <a:xfrm>
          <a:off x="8814293" y="1097728"/>
          <a:ext cx="1802167" cy="1144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26164-3E14-42D1-8065-998E2B0A4D6C}">
      <dsp:nvSpPr>
        <dsp:cNvPr id="0" name=""/>
        <dsp:cNvSpPr/>
      </dsp:nvSpPr>
      <dsp:spPr>
        <a:xfrm>
          <a:off x="9014534" y="1287957"/>
          <a:ext cx="1802167" cy="114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Spadek stężenia amin katecholowych – noradrenalina, adrenalina i dopamina.</a:t>
          </a:r>
          <a:endParaRPr lang="en-US" sz="1200" kern="1200"/>
        </a:p>
      </dsp:txBody>
      <dsp:txXfrm>
        <a:off x="9048052" y="1321475"/>
        <a:ext cx="1735131" cy="1077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7C7A7-16E3-41F0-B01A-6FBB347EE410}">
      <dsp:nvSpPr>
        <dsp:cNvPr id="0" name=""/>
        <dsp:cNvSpPr/>
      </dsp:nvSpPr>
      <dsp:spPr>
        <a:xfrm>
          <a:off x="0" y="76792"/>
          <a:ext cx="6290226" cy="1284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kurczą się pod wpływem bodźców z centralnego układu nerwowego ( w warunkach laboratoryjnych skurcz może być wywołany przez drażnienie prądem elektrycznym )</a:t>
          </a:r>
          <a:endParaRPr lang="en-US" sz="1800" kern="1200"/>
        </a:p>
      </dsp:txBody>
      <dsp:txXfrm>
        <a:off x="62712" y="139504"/>
        <a:ext cx="6164802" cy="1159235"/>
      </dsp:txXfrm>
    </dsp:sp>
    <dsp:sp modelId="{AD99978B-B94A-4D5F-A80B-6B2F40E7A3CB}">
      <dsp:nvSpPr>
        <dsp:cNvPr id="0" name=""/>
        <dsp:cNvSpPr/>
      </dsp:nvSpPr>
      <dsp:spPr>
        <a:xfrm>
          <a:off x="0" y="1413292"/>
          <a:ext cx="6290226" cy="1284659"/>
        </a:xfrm>
        <a:prstGeom prst="roundRect">
          <a:avLst/>
        </a:prstGeom>
        <a:solidFill>
          <a:schemeClr val="accent2">
            <a:hueOff val="383163"/>
            <a:satOff val="-6257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- podlegaj woli</a:t>
          </a:r>
          <a:endParaRPr lang="en-US" sz="1800" kern="1200"/>
        </a:p>
      </dsp:txBody>
      <dsp:txXfrm>
        <a:off x="62712" y="1476004"/>
        <a:ext cx="6164802" cy="1159235"/>
      </dsp:txXfrm>
    </dsp:sp>
    <dsp:sp modelId="{F11EA64F-694D-41EC-9ECD-09AE9B06E26E}">
      <dsp:nvSpPr>
        <dsp:cNvPr id="0" name=""/>
        <dsp:cNvSpPr/>
      </dsp:nvSpPr>
      <dsp:spPr>
        <a:xfrm>
          <a:off x="0" y="2749792"/>
          <a:ext cx="6290226" cy="1284659"/>
        </a:xfrm>
        <a:prstGeom prst="roundRect">
          <a:avLst/>
        </a:prstGeom>
        <a:solidFill>
          <a:schemeClr val="accent2">
            <a:hueOff val="766327"/>
            <a:satOff val="-12515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- są jedno -, dwu - bądź wielostanowe</a:t>
          </a:r>
          <a:endParaRPr lang="en-US" sz="1800" kern="1200"/>
        </a:p>
      </dsp:txBody>
      <dsp:txXfrm>
        <a:off x="62712" y="2812504"/>
        <a:ext cx="6164802" cy="1159235"/>
      </dsp:txXfrm>
    </dsp:sp>
    <dsp:sp modelId="{B98CAD41-96FF-4D88-9EC4-3D93A63A588D}">
      <dsp:nvSpPr>
        <dsp:cNvPr id="0" name=""/>
        <dsp:cNvSpPr/>
      </dsp:nvSpPr>
      <dsp:spPr>
        <a:xfrm>
          <a:off x="0" y="4086292"/>
          <a:ext cx="6290226" cy="1284659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- działają synergistycznie lub antagonistycznie</a:t>
          </a:r>
          <a:endParaRPr lang="en-US" sz="1800" kern="1200"/>
        </a:p>
      </dsp:txBody>
      <dsp:txXfrm>
        <a:off x="62712" y="4149004"/>
        <a:ext cx="6164802" cy="1159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C74A7-4C72-4B39-B113-0A1576A34473}">
      <dsp:nvSpPr>
        <dsp:cNvPr id="0" name=""/>
        <dsp:cNvSpPr/>
      </dsp:nvSpPr>
      <dsp:spPr>
        <a:xfrm>
          <a:off x="0" y="65667"/>
          <a:ext cx="6290226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kern="1200" dirty="0"/>
            <a:t>-początkowy ( </a:t>
          </a:r>
          <a:r>
            <a:rPr lang="pl-PL" altLang="pl-PL" sz="1800" u="sng" kern="1200" dirty="0"/>
            <a:t>proksymalny</a:t>
          </a:r>
          <a:r>
            <a:rPr lang="pl-PL" altLang="pl-PL" sz="1800" kern="1200" dirty="0"/>
            <a:t>) - końcowy ( </a:t>
          </a:r>
          <a:r>
            <a:rPr lang="pl-PL" altLang="pl-PL" sz="1800" u="sng" kern="1200" dirty="0"/>
            <a:t>dystalny</a:t>
          </a:r>
          <a:r>
            <a:rPr lang="pl-PL" altLang="pl-PL" sz="1800" kern="1200" dirty="0"/>
            <a:t>)</a:t>
          </a:r>
        </a:p>
      </dsp:txBody>
      <dsp:txXfrm>
        <a:off x="34906" y="100573"/>
        <a:ext cx="6220414" cy="645240"/>
      </dsp:txXfrm>
    </dsp:sp>
    <dsp:sp modelId="{49834C73-43F7-4A7D-99D3-1CD25E61E107}">
      <dsp:nvSpPr>
        <dsp:cNvPr id="0" name=""/>
        <dsp:cNvSpPr/>
      </dsp:nvSpPr>
      <dsp:spPr>
        <a:xfrm>
          <a:off x="0" y="832560"/>
          <a:ext cx="6290226" cy="715052"/>
        </a:xfrm>
        <a:prstGeom prst="roundRect">
          <a:avLst/>
        </a:prstGeom>
        <a:solidFill>
          <a:schemeClr val="accent2">
            <a:hueOff val="191582"/>
            <a:satOff val="-3129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altLang="pl-PL" sz="1800" kern="1200" dirty="0"/>
        </a:p>
      </dsp:txBody>
      <dsp:txXfrm>
        <a:off x="34906" y="867466"/>
        <a:ext cx="6220414" cy="645240"/>
      </dsp:txXfrm>
    </dsp:sp>
    <dsp:sp modelId="{BC1C87B6-ADC1-454F-B0BC-C679DAB6F0FA}">
      <dsp:nvSpPr>
        <dsp:cNvPr id="0" name=""/>
        <dsp:cNvSpPr/>
      </dsp:nvSpPr>
      <dsp:spPr>
        <a:xfrm>
          <a:off x="0" y="1599453"/>
          <a:ext cx="6290226" cy="715052"/>
        </a:xfrm>
        <a:prstGeom prst="roundRect">
          <a:avLst/>
        </a:prstGeom>
        <a:solidFill>
          <a:schemeClr val="accent2">
            <a:hueOff val="383163"/>
            <a:satOff val="-6257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kern="1200"/>
            <a:t>- bezpośrednie ( za pomocą ścięgna)</a:t>
          </a:r>
          <a:endParaRPr lang="pl-PL" altLang="pl-PL" sz="1800" kern="1200" dirty="0"/>
        </a:p>
      </dsp:txBody>
      <dsp:txXfrm>
        <a:off x="34906" y="1634359"/>
        <a:ext cx="6220414" cy="645240"/>
      </dsp:txXfrm>
    </dsp:sp>
    <dsp:sp modelId="{694B1F60-E8FD-4A6F-BD34-D3570F002D26}">
      <dsp:nvSpPr>
        <dsp:cNvPr id="0" name=""/>
        <dsp:cNvSpPr/>
      </dsp:nvSpPr>
      <dsp:spPr>
        <a:xfrm>
          <a:off x="0" y="2366346"/>
          <a:ext cx="6290226" cy="715052"/>
        </a:xfrm>
        <a:prstGeom prst="roundRect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altLang="pl-PL" sz="1800" kern="1200" dirty="0"/>
        </a:p>
      </dsp:txBody>
      <dsp:txXfrm>
        <a:off x="34906" y="2401252"/>
        <a:ext cx="6220414" cy="645240"/>
      </dsp:txXfrm>
    </dsp:sp>
    <dsp:sp modelId="{39EA2FA1-AEE8-4DB7-8CB1-EFC414DF3DA4}">
      <dsp:nvSpPr>
        <dsp:cNvPr id="0" name=""/>
        <dsp:cNvSpPr/>
      </dsp:nvSpPr>
      <dsp:spPr>
        <a:xfrm>
          <a:off x="0" y="3133238"/>
          <a:ext cx="6290226" cy="715052"/>
        </a:xfrm>
        <a:prstGeom prst="roundRect">
          <a:avLst/>
        </a:prstGeom>
        <a:solidFill>
          <a:schemeClr val="accent2">
            <a:hueOff val="766327"/>
            <a:satOff val="-12515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kern="1200"/>
            <a:t>- brzusiec (część kurczliwa, zbudowana z włókien poprzecznie prążkowanych)</a:t>
          </a:r>
          <a:endParaRPr lang="pl-PL" altLang="pl-PL" sz="1800" kern="1200" dirty="0"/>
        </a:p>
      </dsp:txBody>
      <dsp:txXfrm>
        <a:off x="34906" y="3168144"/>
        <a:ext cx="6220414" cy="645240"/>
      </dsp:txXfrm>
    </dsp:sp>
    <dsp:sp modelId="{363BDAA2-56DA-44DE-8DF9-7EA0C12C5B00}">
      <dsp:nvSpPr>
        <dsp:cNvPr id="0" name=""/>
        <dsp:cNvSpPr/>
      </dsp:nvSpPr>
      <dsp:spPr>
        <a:xfrm>
          <a:off x="0" y="3900131"/>
          <a:ext cx="6290226" cy="715052"/>
        </a:xfrm>
        <a:prstGeom prst="roundRect">
          <a:avLst/>
        </a:prstGeom>
        <a:solidFill>
          <a:schemeClr val="accent2">
            <a:hueOff val="957908"/>
            <a:satOff val="-15643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altLang="pl-PL" sz="1800" kern="1200" dirty="0"/>
        </a:p>
      </dsp:txBody>
      <dsp:txXfrm>
        <a:off x="34906" y="3935037"/>
        <a:ext cx="6220414" cy="645240"/>
      </dsp:txXfrm>
    </dsp:sp>
    <dsp:sp modelId="{BD5C3588-ED17-4CAF-A2A1-B631FD43FB50}">
      <dsp:nvSpPr>
        <dsp:cNvPr id="0" name=""/>
        <dsp:cNvSpPr/>
      </dsp:nvSpPr>
      <dsp:spPr>
        <a:xfrm>
          <a:off x="0" y="4667024"/>
          <a:ext cx="6290226" cy="715052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kern="1200"/>
            <a:t>- ścięgno / rozcięgno (łączy z kością i przenosi pracę mięśnia na kość)</a:t>
          </a:r>
          <a:endParaRPr lang="pl-PL" altLang="pl-PL" sz="1800" kern="1200" dirty="0"/>
        </a:p>
      </dsp:txBody>
      <dsp:txXfrm>
        <a:off x="34906" y="4701930"/>
        <a:ext cx="6220414" cy="645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A2AD4-DE09-4DF2-A065-3A05A608BB10}">
      <dsp:nvSpPr>
        <dsp:cNvPr id="0" name=""/>
        <dsp:cNvSpPr/>
      </dsp:nvSpPr>
      <dsp:spPr>
        <a:xfrm>
          <a:off x="0" y="2660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64860-A0C7-4CB0-AAAE-22FE2BEB69F2}">
      <dsp:nvSpPr>
        <dsp:cNvPr id="0" name=""/>
        <dsp:cNvSpPr/>
      </dsp:nvSpPr>
      <dsp:spPr>
        <a:xfrm>
          <a:off x="0" y="2660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-wrzecionowate, płaski, pierzasty, półpierzasty</a:t>
          </a:r>
          <a:endParaRPr lang="en-US" sz="3600" kern="1200" dirty="0"/>
        </a:p>
      </dsp:txBody>
      <dsp:txXfrm>
        <a:off x="0" y="2660"/>
        <a:ext cx="6290226" cy="1814141"/>
      </dsp:txXfrm>
    </dsp:sp>
    <dsp:sp modelId="{9B67601F-BC72-4E52-B543-96C4CC31D52A}">
      <dsp:nvSpPr>
        <dsp:cNvPr id="0" name=""/>
        <dsp:cNvSpPr/>
      </dsp:nvSpPr>
      <dsp:spPr>
        <a:xfrm>
          <a:off x="0" y="1816801"/>
          <a:ext cx="629022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378C3-41CF-42F7-887C-E5BFD45ACCEB}">
      <dsp:nvSpPr>
        <dsp:cNvPr id="0" name=""/>
        <dsp:cNvSpPr/>
      </dsp:nvSpPr>
      <dsp:spPr>
        <a:xfrm>
          <a:off x="0" y="1816801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- półścięgnisty, półbłoniasty, okrężne,</a:t>
          </a:r>
          <a:endParaRPr lang="en-US" sz="3600" kern="1200"/>
        </a:p>
      </dsp:txBody>
      <dsp:txXfrm>
        <a:off x="0" y="1816801"/>
        <a:ext cx="6290226" cy="1814141"/>
      </dsp:txXfrm>
    </dsp:sp>
    <dsp:sp modelId="{03194E2F-BFF6-4701-A55A-9ACFC3C86676}">
      <dsp:nvSpPr>
        <dsp:cNvPr id="0" name=""/>
        <dsp:cNvSpPr/>
      </dsp:nvSpPr>
      <dsp:spPr>
        <a:xfrm>
          <a:off x="0" y="3630943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9819D-4A48-4DBB-A8CD-7DCA11690A9F}">
      <dsp:nvSpPr>
        <dsp:cNvPr id="0" name=""/>
        <dsp:cNvSpPr/>
      </dsp:nvSpPr>
      <dsp:spPr>
        <a:xfrm>
          <a:off x="0" y="3630943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- jedno - lub wielobrzuścowy ( zawiera ścięgna pośrednie)</a:t>
          </a:r>
          <a:endParaRPr lang="en-US" sz="3600" kern="1200"/>
        </a:p>
      </dsp:txBody>
      <dsp:txXfrm>
        <a:off x="0" y="3630943"/>
        <a:ext cx="6290226" cy="18141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0375C-5CAD-4C7F-8C5D-B6A6D5DFA165}">
      <dsp:nvSpPr>
        <dsp:cNvPr id="0" name=""/>
        <dsp:cNvSpPr/>
      </dsp:nvSpPr>
      <dsp:spPr>
        <a:xfrm>
          <a:off x="0" y="665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F0D90-64FF-4F2D-9797-8BA266162340}">
      <dsp:nvSpPr>
        <dsp:cNvPr id="0" name=""/>
        <dsp:cNvSpPr/>
      </dsp:nvSpPr>
      <dsp:spPr>
        <a:xfrm>
          <a:off x="0" y="665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Powięzie ( błony z tkanki łącznej włóknistej) - otaczają mięśnie lub grupy mięśni</a:t>
          </a:r>
          <a:endParaRPr lang="en-US" sz="2300" kern="1200"/>
        </a:p>
      </dsp:txBody>
      <dsp:txXfrm>
        <a:off x="0" y="665"/>
        <a:ext cx="6290226" cy="1089282"/>
      </dsp:txXfrm>
    </dsp:sp>
    <dsp:sp modelId="{282CFC06-0886-4DE3-87B5-307C15F8BE79}">
      <dsp:nvSpPr>
        <dsp:cNvPr id="0" name=""/>
        <dsp:cNvSpPr/>
      </dsp:nvSpPr>
      <dsp:spPr>
        <a:xfrm>
          <a:off x="0" y="1089948"/>
          <a:ext cx="6290226" cy="0"/>
        </a:xfrm>
        <a:prstGeom prst="line">
          <a:avLst/>
        </a:prstGeom>
        <a:solidFill>
          <a:schemeClr val="accent2">
            <a:hueOff val="287373"/>
            <a:satOff val="-4693"/>
            <a:lumOff val="294"/>
            <a:alphaOff val="0"/>
          </a:schemeClr>
        </a:solidFill>
        <a:ln w="12700" cap="flat" cmpd="sng" algn="ctr">
          <a:solidFill>
            <a:schemeClr val="accent2">
              <a:hueOff val="287373"/>
              <a:satOff val="-4693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12C86-DE87-430E-A024-F317BD7AE330}">
      <dsp:nvSpPr>
        <dsp:cNvPr id="0" name=""/>
        <dsp:cNvSpPr/>
      </dsp:nvSpPr>
      <dsp:spPr>
        <a:xfrm>
          <a:off x="0" y="1089948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-Kaletki maziowe (kształt pęcherzykowaty) - zmniejszenie tarcia</a:t>
          </a:r>
          <a:endParaRPr lang="en-US" sz="2300" kern="1200" dirty="0"/>
        </a:p>
      </dsp:txBody>
      <dsp:txXfrm>
        <a:off x="0" y="1089948"/>
        <a:ext cx="6290226" cy="1089282"/>
      </dsp:txXfrm>
    </dsp:sp>
    <dsp:sp modelId="{0072591F-2A02-4B59-A2ED-42AB4FE0C6B3}">
      <dsp:nvSpPr>
        <dsp:cNvPr id="0" name=""/>
        <dsp:cNvSpPr/>
      </dsp:nvSpPr>
      <dsp:spPr>
        <a:xfrm>
          <a:off x="0" y="2179231"/>
          <a:ext cx="629022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33DA2-AFD2-430D-BD00-C5BBB0125C50}">
      <dsp:nvSpPr>
        <dsp:cNvPr id="0" name=""/>
        <dsp:cNvSpPr/>
      </dsp:nvSpPr>
      <dsp:spPr>
        <a:xfrm>
          <a:off x="0" y="2179231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-Pochewki ścięgien (obejmują ścięgna ) - zmniejszenie tarcia</a:t>
          </a:r>
          <a:endParaRPr lang="en-US" sz="2300" kern="1200" dirty="0"/>
        </a:p>
      </dsp:txBody>
      <dsp:txXfrm>
        <a:off x="0" y="2179231"/>
        <a:ext cx="6290226" cy="1089282"/>
      </dsp:txXfrm>
    </dsp:sp>
    <dsp:sp modelId="{6AED7A67-29EB-406F-9C41-8C3A3560A9DA}">
      <dsp:nvSpPr>
        <dsp:cNvPr id="0" name=""/>
        <dsp:cNvSpPr/>
      </dsp:nvSpPr>
      <dsp:spPr>
        <a:xfrm>
          <a:off x="0" y="3268513"/>
          <a:ext cx="6290226" cy="0"/>
        </a:xfrm>
        <a:prstGeom prst="line">
          <a:avLst/>
        </a:prstGeom>
        <a:solidFill>
          <a:schemeClr val="accent2">
            <a:hueOff val="862118"/>
            <a:satOff val="-14079"/>
            <a:lumOff val="882"/>
            <a:alphaOff val="0"/>
          </a:schemeClr>
        </a:solidFill>
        <a:ln w="12700" cap="flat" cmpd="sng" algn="ctr">
          <a:solidFill>
            <a:schemeClr val="accent2">
              <a:hueOff val="862118"/>
              <a:satOff val="-14079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5F0E3-5B6D-4268-A9EC-ACB66C65799C}">
      <dsp:nvSpPr>
        <dsp:cNvPr id="0" name=""/>
        <dsp:cNvSpPr/>
      </dsp:nvSpPr>
      <dsp:spPr>
        <a:xfrm>
          <a:off x="0" y="3268513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-Bloczki mięśni (punkty podparcia ) - zmiana kierunku działania mięśnia</a:t>
          </a:r>
          <a:endParaRPr lang="en-US" sz="2300" kern="1200" dirty="0"/>
        </a:p>
      </dsp:txBody>
      <dsp:txXfrm>
        <a:off x="0" y="3268513"/>
        <a:ext cx="6290226" cy="1089282"/>
      </dsp:txXfrm>
    </dsp:sp>
    <dsp:sp modelId="{A585DD2A-26FD-42DF-A4F1-748472973593}">
      <dsp:nvSpPr>
        <dsp:cNvPr id="0" name=""/>
        <dsp:cNvSpPr/>
      </dsp:nvSpPr>
      <dsp:spPr>
        <a:xfrm>
          <a:off x="0" y="4357796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C2FEA-7A3E-4753-8341-4A56438F4EF5}">
      <dsp:nvSpPr>
        <dsp:cNvPr id="0" name=""/>
        <dsp:cNvSpPr/>
      </dsp:nvSpPr>
      <dsp:spPr>
        <a:xfrm>
          <a:off x="0" y="4357796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-Trzeszczki (kostki włączone w ścięgna mięśni)</a:t>
          </a:r>
          <a:endParaRPr lang="en-US" sz="2300" kern="1200" dirty="0"/>
        </a:p>
      </dsp:txBody>
      <dsp:txXfrm>
        <a:off x="0" y="4357796"/>
        <a:ext cx="6290226" cy="10892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BD02C-0A22-4214-B68B-05A75A343722}">
      <dsp:nvSpPr>
        <dsp:cNvPr id="0" name=""/>
        <dsp:cNvSpPr/>
      </dsp:nvSpPr>
      <dsp:spPr>
        <a:xfrm>
          <a:off x="0" y="66532"/>
          <a:ext cx="6290226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-od miejsca przyczepu : np. </a:t>
          </a:r>
          <a:r>
            <a:rPr lang="pl-PL" sz="2100" b="1" kern="1200" dirty="0" err="1"/>
            <a:t>miesień</a:t>
          </a:r>
          <a:r>
            <a:rPr lang="pl-PL" sz="2100" b="1" kern="1200" dirty="0"/>
            <a:t> mostkowo - sutkowo - obojczykowy</a:t>
          </a:r>
          <a:endParaRPr lang="en-US" sz="2100" kern="1200" dirty="0"/>
        </a:p>
      </dsp:txBody>
      <dsp:txXfrm>
        <a:off x="40780" y="107312"/>
        <a:ext cx="6208666" cy="753819"/>
      </dsp:txXfrm>
    </dsp:sp>
    <dsp:sp modelId="{DDD3CE59-F4F5-41FA-BDB4-5E18BEE43C48}">
      <dsp:nvSpPr>
        <dsp:cNvPr id="0" name=""/>
        <dsp:cNvSpPr/>
      </dsp:nvSpPr>
      <dsp:spPr>
        <a:xfrm>
          <a:off x="0" y="962392"/>
          <a:ext cx="6290226" cy="835379"/>
        </a:xfrm>
        <a:prstGeom prst="roundRect">
          <a:avLst/>
        </a:prstGeom>
        <a:solidFill>
          <a:schemeClr val="accent2">
            <a:hueOff val="229898"/>
            <a:satOff val="-3754"/>
            <a:lumOff val="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- położenia : np. miesień naramienny</a:t>
          </a:r>
          <a:endParaRPr lang="en-US" sz="2100" kern="1200"/>
        </a:p>
      </dsp:txBody>
      <dsp:txXfrm>
        <a:off x="40780" y="1003172"/>
        <a:ext cx="6208666" cy="753819"/>
      </dsp:txXfrm>
    </dsp:sp>
    <dsp:sp modelId="{5CC20F9D-719A-41B6-B30B-1F8E28574187}">
      <dsp:nvSpPr>
        <dsp:cNvPr id="0" name=""/>
        <dsp:cNvSpPr/>
      </dsp:nvSpPr>
      <dsp:spPr>
        <a:xfrm>
          <a:off x="0" y="1858252"/>
          <a:ext cx="6290226" cy="835379"/>
        </a:xfrm>
        <a:prstGeom prst="roundRect">
          <a:avLst/>
        </a:prstGeom>
        <a:solidFill>
          <a:schemeClr val="accent2">
            <a:hueOff val="459796"/>
            <a:satOff val="-7509"/>
            <a:lumOff val="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- kierunku przebiegu włókien: np.. mięsień skośny zewnętrzny</a:t>
          </a:r>
          <a:endParaRPr lang="en-US" sz="2100" kern="1200"/>
        </a:p>
      </dsp:txBody>
      <dsp:txXfrm>
        <a:off x="40780" y="1899032"/>
        <a:ext cx="6208666" cy="753819"/>
      </dsp:txXfrm>
    </dsp:sp>
    <dsp:sp modelId="{1C960839-1D88-44A8-8686-7CC4072C9185}">
      <dsp:nvSpPr>
        <dsp:cNvPr id="0" name=""/>
        <dsp:cNvSpPr/>
      </dsp:nvSpPr>
      <dsp:spPr>
        <a:xfrm>
          <a:off x="0" y="2754112"/>
          <a:ext cx="6290226" cy="835379"/>
        </a:xfrm>
        <a:prstGeom prst="roundRect">
          <a:avLst/>
        </a:prstGeom>
        <a:solidFill>
          <a:schemeClr val="accent2">
            <a:hueOff val="689694"/>
            <a:satOff val="-11263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- ogólnej postaci: np. mięsień półścięgnisty</a:t>
          </a:r>
          <a:endParaRPr lang="en-US" sz="2100" kern="1200"/>
        </a:p>
      </dsp:txBody>
      <dsp:txXfrm>
        <a:off x="40780" y="2794892"/>
        <a:ext cx="6208666" cy="753819"/>
      </dsp:txXfrm>
    </dsp:sp>
    <dsp:sp modelId="{46EE682B-6123-442A-817C-D2076ED0CC68}">
      <dsp:nvSpPr>
        <dsp:cNvPr id="0" name=""/>
        <dsp:cNvSpPr/>
      </dsp:nvSpPr>
      <dsp:spPr>
        <a:xfrm>
          <a:off x="0" y="3649972"/>
          <a:ext cx="6290226" cy="835379"/>
        </a:xfrm>
        <a:prstGeom prst="roundRect">
          <a:avLst/>
        </a:prstGeom>
        <a:solidFill>
          <a:schemeClr val="accent2">
            <a:hueOff val="919592"/>
            <a:satOff val="-15018"/>
            <a:lumOff val="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- czynowi : np. mięsień prostownik palców</a:t>
          </a:r>
          <a:endParaRPr lang="en-US" sz="2100" kern="1200"/>
        </a:p>
      </dsp:txBody>
      <dsp:txXfrm>
        <a:off x="40780" y="3690752"/>
        <a:ext cx="6208666" cy="753819"/>
      </dsp:txXfrm>
    </dsp:sp>
    <dsp:sp modelId="{F9FD81ED-DAF9-4918-82F7-F3C3C4BF677F}">
      <dsp:nvSpPr>
        <dsp:cNvPr id="0" name=""/>
        <dsp:cNvSpPr/>
      </dsp:nvSpPr>
      <dsp:spPr>
        <a:xfrm>
          <a:off x="0" y="4545832"/>
          <a:ext cx="6290226" cy="835379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- ilości głów: np. mięsień dwugłowy ramienia</a:t>
          </a:r>
          <a:endParaRPr lang="en-US" sz="2100" kern="1200"/>
        </a:p>
      </dsp:txBody>
      <dsp:txXfrm>
        <a:off x="40780" y="4586612"/>
        <a:ext cx="6208666" cy="7538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C4305-527B-4BBB-A701-2D2B77A14839}">
      <dsp:nvSpPr>
        <dsp:cNvPr id="0" name=""/>
        <dsp:cNvSpPr/>
      </dsp:nvSpPr>
      <dsp:spPr>
        <a:xfrm>
          <a:off x="0" y="665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CED7B-AD2F-42A6-ADD0-D6988AF9140D}">
      <dsp:nvSpPr>
        <dsp:cNvPr id="0" name=""/>
        <dsp:cNvSpPr/>
      </dsp:nvSpPr>
      <dsp:spPr>
        <a:xfrm>
          <a:off x="470725" y="350791"/>
          <a:ext cx="855865" cy="855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970B3-4BAF-4130-AC59-4E78D9184858}">
      <dsp:nvSpPr>
        <dsp:cNvPr id="0" name=""/>
        <dsp:cNvSpPr/>
      </dsp:nvSpPr>
      <dsp:spPr>
        <a:xfrm>
          <a:off x="1797316" y="665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Praca ekscentryczna –kiedy siły zewnętrzne są silniejsze od momentu siły mięśni</a:t>
          </a:r>
          <a:endParaRPr lang="en-US" sz="2300" kern="1200"/>
        </a:p>
      </dsp:txBody>
      <dsp:txXfrm>
        <a:off x="1797316" y="665"/>
        <a:ext cx="4492909" cy="1556118"/>
      </dsp:txXfrm>
    </dsp:sp>
    <dsp:sp modelId="{C58BC6DF-FF1B-457D-84E3-2EE89BE03573}">
      <dsp:nvSpPr>
        <dsp:cNvPr id="0" name=""/>
        <dsp:cNvSpPr/>
      </dsp:nvSpPr>
      <dsp:spPr>
        <a:xfrm>
          <a:off x="0" y="1945813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FD658-089B-4E30-9B00-A97B1465FDD8}">
      <dsp:nvSpPr>
        <dsp:cNvPr id="0" name=""/>
        <dsp:cNvSpPr/>
      </dsp:nvSpPr>
      <dsp:spPr>
        <a:xfrm>
          <a:off x="470725" y="2295939"/>
          <a:ext cx="855865" cy="855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98C7E-F3E6-4121-81F1-7060F40236F3}">
      <dsp:nvSpPr>
        <dsp:cNvPr id="0" name=""/>
        <dsp:cNvSpPr/>
      </dsp:nvSpPr>
      <dsp:spPr>
        <a:xfrm>
          <a:off x="1797316" y="1945813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Praca koncentryczna – kiedy moment siły jest większy niż działające siły</a:t>
          </a:r>
          <a:endParaRPr lang="en-US" sz="2300" kern="1200"/>
        </a:p>
      </dsp:txBody>
      <dsp:txXfrm>
        <a:off x="1797316" y="1945813"/>
        <a:ext cx="4492909" cy="1556118"/>
      </dsp:txXfrm>
    </dsp:sp>
    <dsp:sp modelId="{26D6AD7E-BAD2-48ED-AF5F-689CCA139E3C}">
      <dsp:nvSpPr>
        <dsp:cNvPr id="0" name=""/>
        <dsp:cNvSpPr/>
      </dsp:nvSpPr>
      <dsp:spPr>
        <a:xfrm>
          <a:off x="0" y="3890961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E2A91-E948-4BC1-A6CF-F2B6331DEC17}">
      <dsp:nvSpPr>
        <dsp:cNvPr id="0" name=""/>
        <dsp:cNvSpPr/>
      </dsp:nvSpPr>
      <dsp:spPr>
        <a:xfrm>
          <a:off x="470725" y="4241088"/>
          <a:ext cx="855865" cy="855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F90B8-BAC6-4673-8674-AC75D1179AED}">
      <dsp:nvSpPr>
        <dsp:cNvPr id="0" name=""/>
        <dsp:cNvSpPr/>
      </dsp:nvSpPr>
      <dsp:spPr>
        <a:xfrm>
          <a:off x="1797316" y="3890961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Praca izometryczna  kiedy oba momenty się równoważą</a:t>
          </a:r>
          <a:endParaRPr lang="en-US" sz="2300" kern="1200"/>
        </a:p>
      </dsp:txBody>
      <dsp:txXfrm>
        <a:off x="1797316" y="3890961"/>
        <a:ext cx="4492909" cy="155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2EA35B-E835-479D-9939-2D72C855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750"/>
            <a:ext cx="10972800" cy="125888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B9BE64-ADF9-4657-ADB6-DA9FD740E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C6D8B5-F97F-434C-8ACD-1663E9ADB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0214CA-0D09-4768-AE9F-26BF0FCA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30BA1F-45DD-4E19-9134-DA273DBD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0A49E8-DCA7-4C60-AB4E-6357B1B9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BB5FD2D-09BF-493A-9D92-E62B95AE9E2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9445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83939-9386-4BF4-99D9-CA6AF1B4B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/>
              <a:t>instruktor sportu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EF9018-2BB0-443D-9758-3E4BC3FA1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Łukasz Kabelis-Szostakowski</a:t>
            </a:r>
          </a:p>
        </p:txBody>
      </p:sp>
      <p:pic>
        <p:nvPicPr>
          <p:cNvPr id="6" name="Obraz 5" descr="Obraz zawierający logo, Grafika, Czcionka, tekst&#10;&#10;Opis wygenerowany automatycznie">
            <a:extLst>
              <a:ext uri="{FF2B5EF4-FFF2-40B4-BE49-F238E27FC236}">
                <a16:creationId xmlns:a16="http://schemas.microsoft.com/office/drawing/2014/main" id="{8D5F8BD1-84BF-FEB7-FC54-44B7E6871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316" y="5109633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1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205AB0-C6C7-43A3-AD62-DFF27A44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2.Etap drugi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5E9933-C271-40EE-B9A3-68DAEADFB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Hydroliza </a:t>
            </a:r>
            <a:r>
              <a:rPr lang="pl-PL" altLang="pl-PL" dirty="0" err="1"/>
              <a:t>Fosfokreatyny</a:t>
            </a:r>
            <a:endParaRPr lang="pl-PL" altLang="pl-PL" dirty="0"/>
          </a:p>
          <a:p>
            <a:pPr>
              <a:buFontTx/>
              <a:buNone/>
            </a:pPr>
            <a:endParaRPr lang="pl-PL" altLang="pl-PL" dirty="0"/>
          </a:p>
          <a:p>
            <a:pPr>
              <a:buFontTx/>
              <a:buNone/>
            </a:pPr>
            <a:r>
              <a:rPr lang="pl-PL" altLang="pl-PL" dirty="0"/>
              <a:t>                   kinaza </a:t>
            </a:r>
            <a:r>
              <a:rPr lang="pl-PL" altLang="pl-PL" dirty="0" err="1"/>
              <a:t>kreatynowa</a:t>
            </a:r>
            <a:endParaRPr lang="pl-PL" altLang="pl-PL" dirty="0"/>
          </a:p>
          <a:p>
            <a:pPr>
              <a:buFontTx/>
              <a:buNone/>
            </a:pPr>
            <a:r>
              <a:rPr lang="pl-PL" altLang="pl-PL" dirty="0"/>
              <a:t>ADP + PC = -----------------------} ATP +kreatyna</a:t>
            </a:r>
          </a:p>
          <a:p>
            <a:r>
              <a:rPr lang="pl-PL" dirty="0"/>
              <a:t>Energia starcza na około 10 </a:t>
            </a:r>
            <a:r>
              <a:rPr lang="pl-PL" dirty="0" err="1"/>
              <a:t>sek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456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BED01F-B70C-4D20-A381-85FB2B7C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3.Etap trzeci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5CA209-409C-4F0C-BDB3-A9078C0BF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Glikoliza beztlenowa :</a:t>
            </a:r>
          </a:p>
          <a:p>
            <a:r>
              <a:rPr lang="pl-PL" altLang="pl-PL" dirty="0"/>
              <a:t>głównym źródłem energetycznym są glikogen mięśniowy oraz wątrobowy a </a:t>
            </a:r>
          </a:p>
          <a:p>
            <a:r>
              <a:rPr lang="pl-PL" altLang="pl-PL" dirty="0"/>
              <a:t>glukoza wychwytywana z krwi </a:t>
            </a:r>
          </a:p>
          <a:p>
            <a:r>
              <a:rPr lang="pl-PL" altLang="pl-PL" dirty="0"/>
              <a:t>glikogen mięśniowy</a:t>
            </a:r>
          </a:p>
          <a:p>
            <a:r>
              <a:rPr lang="pl-PL" altLang="pl-PL" dirty="0"/>
              <a:t>Glikogen wątrobowy</a:t>
            </a:r>
          </a:p>
          <a:p>
            <a:r>
              <a:rPr lang="pl-PL" altLang="pl-PL" dirty="0"/>
              <a:t>Energia starcza nawet do 40 min w zależności od </a:t>
            </a:r>
            <a:r>
              <a:rPr lang="pl-PL" altLang="pl-PL" dirty="0" err="1"/>
              <a:t>intesywności</a:t>
            </a:r>
            <a:endParaRPr lang="pl-PL" altLang="pl-PL" dirty="0"/>
          </a:p>
          <a:p>
            <a:endParaRPr lang="pl-PL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013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B900EF-BB11-4BFE-BCF1-974B57B6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4.Etap czwarty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D6DE52-8002-4937-8C61-3B11E4B5E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dirty="0"/>
              <a:t>Glikoliza tlenowa – źródłem  energii są tutaj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 wolne kwasy tłuszczowe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Aminokwasy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Energia czerpana z wolnych kwasów tłuszczowych dominuje powyżej 40 min wysiłku</a:t>
            </a:r>
          </a:p>
          <a:p>
            <a:pPr>
              <a:lnSpc>
                <a:spcPct val="90000"/>
              </a:lnSpc>
            </a:pPr>
            <a:endParaRPr lang="pl-PL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345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04F541-4A8A-4E74-BD54-40296240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7" y="764373"/>
            <a:ext cx="10634133" cy="184336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pl-PL" sz="4000" b="1" dirty="0">
                <a:latin typeface="Arial" pitchFamily="34" charset="0"/>
              </a:rPr>
              <a:t>Źródła energii w zależności od czasu pracy/wysiłku fizycznego</a:t>
            </a:r>
            <a:br>
              <a:rPr lang="pl-PL" sz="4000" b="1" dirty="0">
                <a:latin typeface="Arial" pitchFamily="34" charset="0"/>
              </a:rPr>
            </a:br>
            <a:br>
              <a:rPr lang="pl-PL" sz="4000" dirty="0"/>
            </a:br>
            <a:endParaRPr lang="pl-PL" dirty="0"/>
          </a:p>
        </p:txBody>
      </p:sp>
      <p:pic>
        <p:nvPicPr>
          <p:cNvPr id="4" name="Picture 2" descr="wykres">
            <a:extLst>
              <a:ext uri="{FF2B5EF4-FFF2-40B4-BE49-F238E27FC236}">
                <a16:creationId xmlns:a16="http://schemas.microsoft.com/office/drawing/2014/main" id="{91E35C53-030B-4828-83D0-D4B279EE51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723" y="2041328"/>
            <a:ext cx="11394376" cy="44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253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19289" y="333376"/>
            <a:ext cx="7921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>
                <a:latin typeface="Arial" pitchFamily="34" charset="0"/>
              </a:rPr>
              <a:t>INTENSYWNOŚĆ I CZAS TRWANIA WYSIŁKU WARUNKUJĄ ŹRÓDŁA ENERGII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H="1" flipV="1">
            <a:off x="2208214" y="1412876"/>
            <a:ext cx="1587" cy="453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209800" y="5943600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711450" y="1700214"/>
            <a:ext cx="1081088" cy="4249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83114" y="1700214"/>
            <a:ext cx="1152525" cy="4249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600826" y="1700214"/>
            <a:ext cx="1223963" cy="4249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992313" y="17002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992314" y="36449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063751" y="26368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063751" y="20605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063751" y="55165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063751" y="50133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063751" y="45085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992313" y="40767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99231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2711450" y="364490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2711450" y="184467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4583114" y="23495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6600826" y="55165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4583114" y="47244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6600826" y="32845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640013" y="400526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latin typeface="Arial" pitchFamily="34" charset="0"/>
              </a:rPr>
              <a:t>fosfagenowe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511676" y="4797425"/>
            <a:ext cx="13684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latin typeface="Arial" pitchFamily="34" charset="0"/>
              </a:rPr>
              <a:t>fosfagenowe</a:t>
            </a:r>
          </a:p>
          <a:p>
            <a:pPr>
              <a:spcBef>
                <a:spcPct val="50000"/>
              </a:spcBef>
            </a:pPr>
            <a:endParaRPr lang="pl-PL" sz="1400" b="1">
              <a:latin typeface="Arial" pitchFamily="34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527800" y="5516563"/>
            <a:ext cx="17287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latin typeface="Arial" pitchFamily="34" charset="0"/>
              </a:rPr>
              <a:t>fosfagenowe</a:t>
            </a:r>
          </a:p>
          <a:p>
            <a:pPr>
              <a:spcBef>
                <a:spcPct val="50000"/>
              </a:spcBef>
            </a:pPr>
            <a:endParaRPr lang="pl-PL" sz="1400" b="1">
              <a:latin typeface="Arial" pitchFamily="34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640014" y="249237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latin typeface="Arial" pitchFamily="34" charset="0"/>
              </a:rPr>
              <a:t>beztlenowe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4511676" y="29972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latin typeface="Arial" pitchFamily="34" charset="0"/>
              </a:rPr>
              <a:t>beztlenowe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672264" y="37893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latin typeface="Arial" pitchFamily="34" charset="0"/>
              </a:rPr>
              <a:t>beztlenowe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2782888" y="16287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latin typeface="Arial" pitchFamily="34" charset="0"/>
              </a:rPr>
              <a:t>tlenowe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656138" y="18446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latin typeface="Arial" pitchFamily="34" charset="0"/>
              </a:rPr>
              <a:t>tlenowe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672263" y="213360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latin typeface="Arial" pitchFamily="34" charset="0"/>
              </a:rPr>
              <a:t>tlenowe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066801" y="3733801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000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1524000" y="1676400"/>
            <a:ext cx="4315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I</a:t>
            </a:r>
          </a:p>
          <a:p>
            <a:r>
              <a:rPr lang="pl-PL" sz="2000"/>
              <a:t>N</a:t>
            </a:r>
          </a:p>
          <a:p>
            <a:r>
              <a:rPr lang="pl-PL" sz="2000"/>
              <a:t>T</a:t>
            </a:r>
          </a:p>
          <a:p>
            <a:r>
              <a:rPr lang="pl-PL" sz="2000"/>
              <a:t>E</a:t>
            </a:r>
          </a:p>
          <a:p>
            <a:r>
              <a:rPr lang="pl-PL" sz="2000"/>
              <a:t>N</a:t>
            </a:r>
          </a:p>
          <a:p>
            <a:r>
              <a:rPr lang="pl-PL" sz="2000"/>
              <a:t>S</a:t>
            </a:r>
          </a:p>
          <a:p>
            <a:r>
              <a:rPr lang="pl-PL" sz="2000"/>
              <a:t>Y</a:t>
            </a:r>
          </a:p>
          <a:p>
            <a:r>
              <a:rPr lang="pl-PL" sz="2000"/>
              <a:t>W</a:t>
            </a:r>
          </a:p>
          <a:p>
            <a:r>
              <a:rPr lang="pl-PL" sz="2000"/>
              <a:t>N</a:t>
            </a:r>
          </a:p>
          <a:p>
            <a:r>
              <a:rPr lang="pl-PL" sz="2000"/>
              <a:t>O</a:t>
            </a:r>
          </a:p>
          <a:p>
            <a:r>
              <a:rPr lang="pl-PL" sz="2000"/>
              <a:t>Ś</a:t>
            </a:r>
          </a:p>
          <a:p>
            <a:r>
              <a:rPr lang="pl-PL" sz="2000"/>
              <a:t>Ć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3565525" y="6110288"/>
            <a:ext cx="3310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C Z A S         T R W A N I A </a:t>
            </a:r>
          </a:p>
        </p:txBody>
      </p:sp>
      <p:sp>
        <p:nvSpPr>
          <p:cNvPr id="12323" name="Rectangle 3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02BD3E4-6599-4050-AFF6-970E559DE375}"/>
              </a:ext>
            </a:extLst>
          </p:cNvPr>
          <p:cNvSpPr txBox="1"/>
          <p:nvPr/>
        </p:nvSpPr>
        <p:spPr>
          <a:xfrm>
            <a:off x="4976028" y="965200"/>
            <a:ext cx="6170943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>
                <a:latin typeface="+mj-lt"/>
                <a:ea typeface="+mj-ea"/>
                <a:cs typeface="+mj-cs"/>
              </a:rPr>
              <a:t>Klasyfikacja wysiłków fizycznych</a:t>
            </a:r>
            <a:endParaRPr lang="en-US" sz="5400" cap="all"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5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535DC81-8E37-4BB0-A782-4BDF09B97BA2}"/>
              </a:ext>
            </a:extLst>
          </p:cNvPr>
          <p:cNvSpPr txBox="1"/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 względu na ilość mięśni zaangażowanych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E90BC22-4D6A-4E20-9683-77BCBA77B854}"/>
              </a:ext>
            </a:extLst>
          </p:cNvPr>
          <p:cNvSpPr txBox="1"/>
          <p:nvPr/>
        </p:nvSpPr>
        <p:spPr>
          <a:xfrm>
            <a:off x="677333" y="2194560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Ogólnoustrojowe - globalne</a:t>
            </a:r>
            <a:r>
              <a:rPr lang="en-US" dirty="0"/>
              <a:t> – gdy obejmuje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powyżej 30%</a:t>
            </a:r>
            <a:r>
              <a:rPr lang="en-US" dirty="0"/>
              <a:t> aktywnej masy mięśniowej (np. wysiłek wykonywany kończynami dolnymi)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Lokalne</a:t>
            </a:r>
            <a:r>
              <a:rPr lang="en-US" dirty="0"/>
              <a:t> - gdy obejmuje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  30%</a:t>
            </a:r>
            <a:r>
              <a:rPr lang="en-US" dirty="0"/>
              <a:t> aktywnej masy mięśniowej (np. wysiłek wykonywany kończynami górnymi)</a:t>
            </a:r>
          </a:p>
        </p:txBody>
      </p:sp>
      <p:pic>
        <p:nvPicPr>
          <p:cNvPr id="9" name="Graphic 8" descr="Muscle Arm">
            <a:extLst>
              <a:ext uri="{FF2B5EF4-FFF2-40B4-BE49-F238E27FC236}">
                <a16:creationId xmlns:a16="http://schemas.microsoft.com/office/drawing/2014/main" id="{5CE12A7A-B5B2-EFC6-BF4E-85D493B7B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5931" y="2272748"/>
            <a:ext cx="3639337" cy="3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0710992-6F89-4F23-AB48-DE6961E277AF}"/>
              </a:ext>
            </a:extLst>
          </p:cNvPr>
          <p:cNvSpPr txBox="1"/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u="sng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 względu na czas trwania</a:t>
            </a:r>
            <a:endParaRPr lang="en-US" sz="4000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D812C71-B99A-4206-8F35-50B32FC2BB8B}"/>
              </a:ext>
            </a:extLst>
          </p:cNvPr>
          <p:cNvSpPr txBox="1"/>
          <p:nvPr/>
        </p:nvSpPr>
        <p:spPr>
          <a:xfrm>
            <a:off x="677333" y="2194560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Długotrwałe – </a:t>
            </a:r>
            <a:r>
              <a:rPr lang="en-US" dirty="0"/>
              <a:t>ok. 40 min</a:t>
            </a:r>
            <a:r>
              <a:rPr lang="en-US" b="1" i="1" dirty="0"/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Średniego czasu trwania </a:t>
            </a:r>
            <a:r>
              <a:rPr lang="en-US" dirty="0"/>
              <a:t>– do 15-20 min.</a:t>
            </a:r>
            <a:endParaRPr lang="en-US" b="1" i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Krótkotrwałe </a:t>
            </a:r>
            <a:r>
              <a:rPr lang="en-US" dirty="0"/>
              <a:t>– do 2 min.</a:t>
            </a:r>
            <a:endParaRPr lang="en-US" b="1" i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oparte na przemianach fosfagenowych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oparte na przemianach glikolizy beztlenowej</a:t>
            </a:r>
          </a:p>
        </p:txBody>
      </p:sp>
      <p:pic>
        <p:nvPicPr>
          <p:cNvPr id="9" name="Graphic 8" descr="Stoper">
            <a:extLst>
              <a:ext uri="{FF2B5EF4-FFF2-40B4-BE49-F238E27FC236}">
                <a16:creationId xmlns:a16="http://schemas.microsoft.com/office/drawing/2014/main" id="{E6212D6F-627A-4B93-FCDA-3382D7B1E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5931" y="2272748"/>
            <a:ext cx="3639337" cy="3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2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0710992-6F89-4F23-AB48-DE6961E277AF}"/>
              </a:ext>
            </a:extLst>
          </p:cNvPr>
          <p:cNvSpPr txBox="1"/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4000" b="1" u="sng" dirty="0"/>
              <a:t>Ze względu na rodzaj skurczu mięśniowego </a:t>
            </a:r>
            <a:endParaRPr lang="pl-PL" sz="4000" dirty="0"/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D812C71-B99A-4206-8F35-50B32FC2BB8B}"/>
              </a:ext>
            </a:extLst>
          </p:cNvPr>
          <p:cNvSpPr txBox="1"/>
          <p:nvPr/>
        </p:nvSpPr>
        <p:spPr>
          <a:xfrm>
            <a:off x="677333" y="2194560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l-PL" sz="1800" b="1" i="1" dirty="0"/>
              <a:t>Statyczne</a:t>
            </a:r>
            <a:r>
              <a:rPr lang="pl-PL" sz="1800" dirty="0"/>
              <a:t> – przy </a:t>
            </a:r>
            <a:r>
              <a:rPr lang="pl-PL" sz="1800" b="1" dirty="0"/>
              <a:t>stałej</a:t>
            </a:r>
            <a:r>
              <a:rPr lang="pl-PL" sz="1800" dirty="0"/>
              <a:t> długości mięśnia (ćwiczenia siłowe, oporowe, izometryczne). Miarą </a:t>
            </a:r>
            <a:r>
              <a:rPr lang="pl-PL" sz="1800" u="sng" dirty="0"/>
              <a:t>intensywności bezwzględnej</a:t>
            </a:r>
            <a:r>
              <a:rPr lang="pl-PL" sz="1800" dirty="0"/>
              <a:t> jest wielkość rozwijanej siły wyrażona w newtonach (N) lub kg,  a </a:t>
            </a:r>
            <a:r>
              <a:rPr lang="pl-PL" sz="1800" u="sng" dirty="0"/>
              <a:t>intensywności względnej</a:t>
            </a:r>
            <a:r>
              <a:rPr lang="pl-PL" sz="1800" dirty="0"/>
              <a:t> jest stosunek aktualnie rozwijanej siły do maksymalnej siły skurczu dowolnego danej grupy mięśniowej wyrażony w procentach (% MVC)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sz="1800" b="1" i="1" dirty="0"/>
              <a:t>Dynamiczne</a:t>
            </a:r>
            <a:r>
              <a:rPr lang="pl-PL" sz="1800" dirty="0"/>
              <a:t> – ze </a:t>
            </a:r>
            <a:r>
              <a:rPr lang="pl-PL" sz="1800" b="1" dirty="0"/>
              <a:t>zmienną</a:t>
            </a:r>
            <a:r>
              <a:rPr lang="pl-PL" sz="1800" dirty="0"/>
              <a:t> długością i napięciem mięśnia (skurcze izotoniczne lub </a:t>
            </a:r>
            <a:r>
              <a:rPr lang="pl-PL" sz="1800" dirty="0" err="1"/>
              <a:t>auksotoniczne</a:t>
            </a:r>
            <a:r>
              <a:rPr lang="pl-PL" sz="1800" dirty="0"/>
              <a:t>). Miarą </a:t>
            </a:r>
            <a:r>
              <a:rPr lang="pl-PL" sz="1800" u="sng" dirty="0"/>
              <a:t>intensywności</a:t>
            </a:r>
            <a:r>
              <a:rPr lang="pl-PL" sz="1800" dirty="0"/>
              <a:t> jest moc zewnętrzna – ilość pracy zewnętrznej wykonanej w jednostce czasu lub zapotrzebowanie tlenowe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  <p:pic>
        <p:nvPicPr>
          <p:cNvPr id="9" name="Graphic 8" descr="Kulturysta z wypełnieniem pełnym">
            <a:extLst>
              <a:ext uri="{FF2B5EF4-FFF2-40B4-BE49-F238E27FC236}">
                <a16:creationId xmlns:a16="http://schemas.microsoft.com/office/drawing/2014/main" id="{E6212D6F-627A-4B93-FCDA-3382D7B1E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5931" y="2272748"/>
            <a:ext cx="3639337" cy="3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7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0710992-6F89-4F23-AB48-DE6961E277AF}"/>
              </a:ext>
            </a:extLst>
          </p:cNvPr>
          <p:cNvSpPr txBox="1"/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8000" u="sng" dirty="0"/>
              <a:t>Ze względu na źródło energii</a:t>
            </a:r>
            <a:endParaRPr lang="en-US" sz="4000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D812C71-B99A-4206-8F35-50B32FC2BB8B}"/>
              </a:ext>
            </a:extLst>
          </p:cNvPr>
          <p:cNvSpPr txBox="1"/>
          <p:nvPr/>
        </p:nvSpPr>
        <p:spPr>
          <a:xfrm>
            <a:off x="677333" y="2194560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  <p:pic>
        <p:nvPicPr>
          <p:cNvPr id="9" name="Graphic 8" descr="Kolarstwo z wypełnieniem pełnym">
            <a:extLst>
              <a:ext uri="{FF2B5EF4-FFF2-40B4-BE49-F238E27FC236}">
                <a16:creationId xmlns:a16="http://schemas.microsoft.com/office/drawing/2014/main" id="{E6212D6F-627A-4B93-FCDA-3382D7B1E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5931" y="2272748"/>
            <a:ext cx="3639337" cy="363933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491528-489F-416C-AC1F-B95BFA306ED2}"/>
              </a:ext>
            </a:extLst>
          </p:cNvPr>
          <p:cNvSpPr txBox="1"/>
          <p:nvPr/>
        </p:nvSpPr>
        <p:spPr>
          <a:xfrm>
            <a:off x="863599" y="2205823"/>
            <a:ext cx="54440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pl-PL" sz="1800" b="1" i="1" dirty="0"/>
              <a:t>Tlenowe</a:t>
            </a:r>
            <a:r>
              <a:rPr lang="pl-PL" sz="1800" dirty="0"/>
              <a:t> (aerobowe) – energia pochodzi z substratów energetycznych spalanych przy obecności tlenu – </a:t>
            </a:r>
            <a:r>
              <a:rPr lang="pl-PL" sz="1800" b="1" i="1" dirty="0"/>
              <a:t>wysiłki wytrzymałościowe</a:t>
            </a:r>
            <a:r>
              <a:rPr lang="pl-PL" sz="1800" dirty="0"/>
              <a:t> </a:t>
            </a:r>
          </a:p>
          <a:p>
            <a:pPr algn="just" eaLnBrk="1" hangingPunct="1"/>
            <a:endParaRPr lang="pl-PL" sz="1800" dirty="0"/>
          </a:p>
          <a:p>
            <a:pPr algn="just" eaLnBrk="1" hangingPunct="1"/>
            <a:r>
              <a:rPr lang="pl-PL" sz="1800" b="1" i="1" dirty="0"/>
              <a:t>Beztlenowe</a:t>
            </a:r>
            <a:r>
              <a:rPr lang="pl-PL" sz="1800" dirty="0"/>
              <a:t> (anaerobowe) – energia pochodzi z rozpadu fosfagenu i glikolizy beztlenowej – </a:t>
            </a:r>
            <a:r>
              <a:rPr lang="pl-PL" sz="1800" b="1" i="1" dirty="0"/>
              <a:t>wysiłki szybkościowe i siłowe</a:t>
            </a:r>
          </a:p>
          <a:p>
            <a:pPr algn="just" eaLnBrk="1" hangingPunct="1"/>
            <a:endParaRPr lang="pl-PL" sz="1800" b="1" i="1" dirty="0"/>
          </a:p>
          <a:p>
            <a:pPr algn="just" eaLnBrk="1" hangingPunct="1"/>
            <a:r>
              <a:rPr lang="pl-PL" sz="1800" b="1" i="1" dirty="0"/>
              <a:t>Mieszane</a:t>
            </a:r>
            <a:r>
              <a:rPr lang="pl-PL" sz="1800" dirty="0"/>
              <a:t> – energia czerpana z obu źródeł głównie na bazie fosforylacji oksydacyjnej i cyklu </a:t>
            </a:r>
            <a:r>
              <a:rPr lang="pl-PL" sz="1800" dirty="0" err="1"/>
              <a:t>Crebsa</a:t>
            </a:r>
            <a:r>
              <a:rPr lang="pl-PL" sz="1800" dirty="0"/>
              <a:t> – np. bieg na dystansie 400 m</a:t>
            </a:r>
          </a:p>
        </p:txBody>
      </p:sp>
    </p:spTree>
    <p:extLst>
      <p:ext uri="{BB962C8B-B14F-4D97-AF65-F5344CB8AC3E}">
        <p14:creationId xmlns:p14="http://schemas.microsoft.com/office/powerpoint/2010/main" val="178109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227661-5C2C-4446-9A79-B68D823A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i="1" u="sng" dirty="0"/>
              <a:t>ADAPTACJA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87E961-4E00-4B73-A10F-8A1D6D580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400" dirty="0"/>
              <a:t>przystosowanie się organizmu żywego do życia w nowych dla niego, trwale zmienionych warunkach bytowych lub zewnętrznego stresu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 dirty="0"/>
              <a:t>cecha dziedziczna i podlegająca rozwojowi, będąca wynikiem doboru naturalnego, ponieważ pomagała w przetrwaniu organizmu lub też w jego reprodukcji. Musi ona być zapisana w genach przekazywanych dzieciom przez rodziców, dlatego zmiany adaptacyjne mogą być dziedziczne. Organizmy przystosowują się do środowiska, w którym żyją. Organizmy zamieszkujące podobne siedliska często zyskują zbliżone przystosowania zwane adaptacjami.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83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98C19BB-5729-4F47-8CF9-F6C429CC618F}"/>
              </a:ext>
            </a:extLst>
          </p:cNvPr>
          <p:cNvSpPr txBox="1"/>
          <p:nvPr/>
        </p:nvSpPr>
        <p:spPr>
          <a:xfrm>
            <a:off x="4090507" y="764373"/>
            <a:ext cx="7434070" cy="1474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cap="all">
                <a:latin typeface="+mj-lt"/>
                <a:ea typeface="+mj-ea"/>
                <a:cs typeface="+mj-cs"/>
              </a:rPr>
              <a:t>Podział wysiłków ze względu na tor przemian energetycznych i czas trwania:</a:t>
            </a:r>
            <a:r>
              <a:rPr lang="en-US" sz="3100" cap="all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539228C-5BFE-42CD-8945-1CECB4CC0C6B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/>
              <a:t>Wysiłki</a:t>
            </a:r>
            <a:r>
              <a:rPr lang="en-US" sz="1600" b="1" dirty="0"/>
              <a:t> </a:t>
            </a:r>
            <a:r>
              <a:rPr lang="en-US" sz="1600" b="1" dirty="0" err="1"/>
              <a:t>fosfagenowe</a:t>
            </a:r>
            <a:r>
              <a:rPr lang="en-US" sz="1600" dirty="0"/>
              <a:t>, </a:t>
            </a:r>
            <a:r>
              <a:rPr lang="en-US" sz="1600" dirty="0" err="1"/>
              <a:t>dzielimy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 err="1"/>
              <a:t>moc</a:t>
            </a:r>
            <a:r>
              <a:rPr lang="en-US" sz="1600" b="1" u="sng" dirty="0"/>
              <a:t> </a:t>
            </a:r>
            <a:r>
              <a:rPr lang="en-US" sz="1600" b="1" u="sng" dirty="0" err="1"/>
              <a:t>fosfagenowa</a:t>
            </a:r>
            <a:r>
              <a:rPr lang="en-US" sz="1600" dirty="0"/>
              <a:t> – </a:t>
            </a:r>
            <a:r>
              <a:rPr lang="en-US" sz="1600" dirty="0" err="1"/>
              <a:t>wysiłek</a:t>
            </a:r>
            <a:r>
              <a:rPr lang="en-US" sz="1600" dirty="0"/>
              <a:t> o </a:t>
            </a:r>
            <a:r>
              <a:rPr lang="en-US" sz="1600" dirty="0" err="1"/>
              <a:t>maksymalnej</a:t>
            </a:r>
            <a:r>
              <a:rPr lang="en-US" sz="1600" dirty="0"/>
              <a:t> </a:t>
            </a:r>
            <a:r>
              <a:rPr lang="en-US" sz="1600" dirty="0" err="1"/>
              <a:t>intensywności</a:t>
            </a:r>
            <a:r>
              <a:rPr lang="en-US" sz="1600" dirty="0"/>
              <a:t> </a:t>
            </a:r>
            <a:r>
              <a:rPr lang="en-US" sz="1600" dirty="0" err="1"/>
              <a:t>trwający</a:t>
            </a:r>
            <a:r>
              <a:rPr lang="en-US" sz="1600" dirty="0"/>
              <a:t> do </a:t>
            </a:r>
            <a:r>
              <a:rPr lang="en-US" sz="1600" b="1" dirty="0" err="1"/>
              <a:t>około</a:t>
            </a:r>
            <a:r>
              <a:rPr lang="en-US" sz="1600" b="1" dirty="0"/>
              <a:t> 3 </a:t>
            </a:r>
            <a:r>
              <a:rPr lang="en-US" sz="1600" b="1" dirty="0" err="1"/>
              <a:t>sekund</a:t>
            </a:r>
            <a:r>
              <a:rPr lang="en-US" sz="1600" dirty="0"/>
              <a:t>, </a:t>
            </a:r>
            <a:r>
              <a:rPr lang="en-US" sz="1600" dirty="0" err="1"/>
              <a:t>charakteryzuje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maksymalnym</a:t>
            </a:r>
            <a:r>
              <a:rPr lang="en-US" sz="1600" dirty="0"/>
              <a:t> </a:t>
            </a:r>
            <a:r>
              <a:rPr lang="en-US" sz="1600" dirty="0" err="1"/>
              <a:t>natężeniem</a:t>
            </a:r>
            <a:r>
              <a:rPr lang="en-US" sz="1600" dirty="0"/>
              <a:t> </a:t>
            </a:r>
            <a:r>
              <a:rPr lang="en-US" sz="1600" dirty="0" err="1"/>
              <a:t>odbudowy</a:t>
            </a:r>
            <a:r>
              <a:rPr lang="en-US" sz="1600" dirty="0"/>
              <a:t> </a:t>
            </a:r>
            <a:r>
              <a:rPr lang="en-US" sz="1600" b="1" dirty="0"/>
              <a:t>ATP </a:t>
            </a:r>
            <a:r>
              <a:rPr lang="en-US" sz="1600" b="1" dirty="0" err="1"/>
              <a:t>przy</a:t>
            </a:r>
            <a:r>
              <a:rPr lang="en-US" sz="1600" b="1" dirty="0"/>
              <a:t> </a:t>
            </a:r>
            <a:r>
              <a:rPr lang="en-US" sz="1600" b="1" dirty="0" err="1"/>
              <a:t>użyciu</a:t>
            </a:r>
            <a:r>
              <a:rPr lang="en-US" sz="1600" b="1" dirty="0"/>
              <a:t> </a:t>
            </a:r>
            <a:r>
              <a:rPr lang="en-US" sz="1600" b="1" dirty="0" err="1"/>
              <a:t>fosfokreatyny</a:t>
            </a:r>
            <a:r>
              <a:rPr lang="en-US" sz="1600" dirty="0"/>
              <a:t>. </a:t>
            </a:r>
            <a:r>
              <a:rPr lang="en-US" sz="1600" dirty="0" err="1"/>
              <a:t>Może</a:t>
            </a:r>
            <a:r>
              <a:rPr lang="en-US" sz="1600" dirty="0"/>
              <a:t> </a:t>
            </a:r>
            <a:r>
              <a:rPr lang="en-US" sz="1600" dirty="0" err="1"/>
              <a:t>występować</a:t>
            </a:r>
            <a:r>
              <a:rPr lang="en-US" sz="1600" dirty="0"/>
              <a:t> </a:t>
            </a:r>
            <a:r>
              <a:rPr lang="en-US" sz="1600" dirty="0" err="1"/>
              <a:t>jako</a:t>
            </a:r>
            <a:r>
              <a:rPr lang="en-US" sz="1600" dirty="0"/>
              <a:t> </a:t>
            </a:r>
            <a:r>
              <a:rPr lang="en-US" sz="1600" dirty="0" err="1"/>
              <a:t>pojedyncza</a:t>
            </a:r>
            <a:r>
              <a:rPr lang="en-US" sz="1600" dirty="0"/>
              <a:t> </a:t>
            </a:r>
            <a:r>
              <a:rPr lang="en-US" sz="1600" dirty="0" err="1"/>
              <a:t>konkurencja</a:t>
            </a:r>
            <a:r>
              <a:rPr lang="en-US" sz="1600" dirty="0"/>
              <a:t> </a:t>
            </a:r>
            <a:r>
              <a:rPr lang="en-US" sz="1600" dirty="0" err="1"/>
              <a:t>sportowa</a:t>
            </a:r>
            <a:r>
              <a:rPr lang="en-US" sz="1600" dirty="0"/>
              <a:t> np. </a:t>
            </a:r>
            <a:r>
              <a:rPr lang="en-US" sz="1600" dirty="0" err="1"/>
              <a:t>skoki</a:t>
            </a:r>
            <a:r>
              <a:rPr lang="en-US" sz="1600" dirty="0"/>
              <a:t>, </a:t>
            </a:r>
            <a:r>
              <a:rPr lang="en-US" sz="1600" dirty="0" err="1"/>
              <a:t>rzuty</a:t>
            </a:r>
            <a:r>
              <a:rPr lang="en-US" sz="1600" dirty="0"/>
              <a:t> z </a:t>
            </a:r>
            <a:r>
              <a:rPr lang="en-US" sz="1600" dirty="0" err="1"/>
              <a:t>miejsca</a:t>
            </a:r>
            <a:r>
              <a:rPr lang="en-US" sz="1600" dirty="0"/>
              <a:t>, </a:t>
            </a:r>
            <a:r>
              <a:rPr lang="en-US" sz="1600" dirty="0" err="1"/>
              <a:t>podnoszenie</a:t>
            </a:r>
            <a:r>
              <a:rPr lang="en-US" sz="1600" dirty="0"/>
              <a:t> </a:t>
            </a:r>
            <a:r>
              <a:rPr lang="en-US" sz="1600" dirty="0" err="1"/>
              <a:t>ciężarów</a:t>
            </a:r>
            <a:r>
              <a:rPr lang="en-US" sz="1600" dirty="0"/>
              <a:t>, </a:t>
            </a:r>
            <a:r>
              <a:rPr lang="en-US" sz="1600" dirty="0" err="1"/>
              <a:t>bądź</a:t>
            </a:r>
            <a:r>
              <a:rPr lang="en-US" sz="1600" dirty="0"/>
              <a:t> </a:t>
            </a:r>
            <a:r>
              <a:rPr lang="en-US" sz="1600" dirty="0" err="1"/>
              <a:t>jako</a:t>
            </a:r>
            <a:r>
              <a:rPr lang="en-US" sz="1600" dirty="0"/>
              <a:t> </a:t>
            </a:r>
            <a:r>
              <a:rPr lang="en-US" sz="1600" dirty="0" err="1"/>
              <a:t>składnik</a:t>
            </a:r>
            <a:r>
              <a:rPr lang="en-US" sz="1600" dirty="0"/>
              <a:t> </a:t>
            </a:r>
            <a:r>
              <a:rPr lang="en-US" sz="1600" dirty="0" err="1"/>
              <a:t>wysiłków</a:t>
            </a:r>
            <a:r>
              <a:rPr lang="en-US" sz="1600" dirty="0"/>
              <a:t> </a:t>
            </a:r>
            <a:r>
              <a:rPr lang="en-US" sz="1600" dirty="0" err="1"/>
              <a:t>dłużej</a:t>
            </a:r>
            <a:r>
              <a:rPr lang="en-US" sz="1600" dirty="0"/>
              <a:t> </a:t>
            </a:r>
            <a:r>
              <a:rPr lang="en-US" sz="1600" dirty="0" err="1"/>
              <a:t>trwających</a:t>
            </a:r>
            <a:r>
              <a:rPr lang="en-US" sz="1600" dirty="0"/>
              <a:t> </a:t>
            </a:r>
            <a:r>
              <a:rPr lang="en-US" sz="1600" dirty="0" err="1"/>
              <a:t>pojedyncze</a:t>
            </a:r>
            <a:r>
              <a:rPr lang="en-US" sz="1600" dirty="0"/>
              <a:t> </a:t>
            </a:r>
            <a:r>
              <a:rPr lang="en-US" sz="1600" dirty="0" err="1"/>
              <a:t>ciosy</a:t>
            </a:r>
            <a:r>
              <a:rPr lang="en-US" sz="1600" dirty="0"/>
              <a:t>, </a:t>
            </a:r>
            <a:r>
              <a:rPr lang="en-US" sz="1600" dirty="0" err="1"/>
              <a:t>akcje</a:t>
            </a:r>
            <a:r>
              <a:rPr lang="en-US" sz="1600" dirty="0"/>
              <a:t> w </a:t>
            </a:r>
            <a:r>
              <a:rPr lang="en-US" sz="1600" dirty="0" err="1"/>
              <a:t>sportach</a:t>
            </a:r>
            <a:r>
              <a:rPr lang="en-US" sz="1600" dirty="0"/>
              <a:t> </a:t>
            </a:r>
            <a:r>
              <a:rPr lang="en-US" sz="1600" dirty="0" err="1"/>
              <a:t>wali</a:t>
            </a:r>
            <a:r>
              <a:rPr lang="en-US" sz="1600" dirty="0"/>
              <a:t>, </a:t>
            </a:r>
            <a:r>
              <a:rPr lang="en-US" sz="1600" dirty="0" err="1"/>
              <a:t>krótkie</a:t>
            </a:r>
            <a:r>
              <a:rPr lang="en-US" sz="1600" dirty="0"/>
              <a:t> </a:t>
            </a:r>
            <a:r>
              <a:rPr lang="en-US" sz="1600" dirty="0" err="1"/>
              <a:t>przyspieszenia</a:t>
            </a:r>
            <a:r>
              <a:rPr lang="en-US" sz="1600" dirty="0"/>
              <a:t> w </a:t>
            </a:r>
            <a:r>
              <a:rPr lang="en-US" sz="1600" dirty="0" err="1"/>
              <a:t>grach</a:t>
            </a:r>
            <a:r>
              <a:rPr lang="en-US" sz="1600" dirty="0"/>
              <a:t> </a:t>
            </a:r>
            <a:r>
              <a:rPr lang="en-US" sz="1600" dirty="0" err="1"/>
              <a:t>zespołowych</a:t>
            </a:r>
            <a:r>
              <a:rPr lang="en-US" sz="1600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 err="1"/>
              <a:t>pojemność</a:t>
            </a:r>
            <a:r>
              <a:rPr lang="en-US" sz="1600" b="1" u="sng" dirty="0"/>
              <a:t> </a:t>
            </a:r>
            <a:r>
              <a:rPr lang="en-US" sz="1600" b="1" u="sng" dirty="0" err="1"/>
              <a:t>fosfagenowa</a:t>
            </a:r>
            <a:r>
              <a:rPr lang="en-US" sz="1600" dirty="0"/>
              <a:t> – </a:t>
            </a:r>
            <a:r>
              <a:rPr lang="en-US" sz="1600" dirty="0" err="1"/>
              <a:t>wysiłek</a:t>
            </a:r>
            <a:r>
              <a:rPr lang="en-US" sz="1600" dirty="0"/>
              <a:t> o </a:t>
            </a:r>
            <a:r>
              <a:rPr lang="en-US" sz="1600" dirty="0" err="1"/>
              <a:t>maksymalnej</a:t>
            </a:r>
            <a:r>
              <a:rPr lang="en-US" sz="1600" dirty="0"/>
              <a:t> </a:t>
            </a:r>
            <a:r>
              <a:rPr lang="en-US" sz="1600" dirty="0" err="1"/>
              <a:t>intensywności</a:t>
            </a:r>
            <a:r>
              <a:rPr lang="en-US" sz="1600" dirty="0"/>
              <a:t> </a:t>
            </a:r>
            <a:r>
              <a:rPr lang="en-US" sz="1600" dirty="0" err="1"/>
              <a:t>trwający</a:t>
            </a:r>
            <a:r>
              <a:rPr lang="en-US" sz="1600" dirty="0"/>
              <a:t> do </a:t>
            </a:r>
            <a:r>
              <a:rPr lang="en-US" sz="1600" b="1" dirty="0" err="1"/>
              <a:t>około</a:t>
            </a:r>
            <a:r>
              <a:rPr lang="en-US" sz="1600" b="1" dirty="0"/>
              <a:t> 10 </a:t>
            </a:r>
            <a:r>
              <a:rPr lang="en-US" sz="1600" b="1" dirty="0" err="1"/>
              <a:t>sekund</a:t>
            </a:r>
            <a:r>
              <a:rPr lang="en-US" sz="1600" dirty="0"/>
              <a:t>, </a:t>
            </a:r>
            <a:r>
              <a:rPr lang="en-US" sz="1600" dirty="0" err="1"/>
              <a:t>charakteryzuje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maksymalnym</a:t>
            </a:r>
            <a:r>
              <a:rPr lang="en-US" sz="1600" dirty="0"/>
              <a:t> </a:t>
            </a:r>
            <a:r>
              <a:rPr lang="en-US" sz="1600" dirty="0" err="1"/>
              <a:t>czasem</a:t>
            </a:r>
            <a:r>
              <a:rPr lang="en-US" sz="1600" dirty="0"/>
              <a:t> </a:t>
            </a:r>
            <a:r>
              <a:rPr lang="en-US" sz="1600" b="1" dirty="0" err="1"/>
              <a:t>dominacji</a:t>
            </a:r>
            <a:r>
              <a:rPr lang="en-US" sz="1600" b="1" dirty="0"/>
              <a:t> </a:t>
            </a:r>
            <a:r>
              <a:rPr lang="en-US" sz="1600" b="1" dirty="0" err="1"/>
              <a:t>przemian</a:t>
            </a:r>
            <a:r>
              <a:rPr lang="en-US" sz="1600" b="1" dirty="0"/>
              <a:t> </a:t>
            </a:r>
            <a:r>
              <a:rPr lang="en-US" sz="1600" b="1" dirty="0" err="1"/>
              <a:t>fosfagenowych</a:t>
            </a:r>
            <a:r>
              <a:rPr lang="en-US" sz="1600" b="1" dirty="0"/>
              <a:t> (</a:t>
            </a:r>
            <a:r>
              <a:rPr lang="en-US" sz="1600" b="1" dirty="0" err="1"/>
              <a:t>resynteza</a:t>
            </a:r>
            <a:r>
              <a:rPr lang="en-US" sz="1600" b="1" dirty="0"/>
              <a:t> ATP </a:t>
            </a:r>
            <a:r>
              <a:rPr lang="en-US" sz="1600" b="1" dirty="0" err="1"/>
              <a:t>przy</a:t>
            </a:r>
            <a:r>
              <a:rPr lang="en-US" sz="1600" b="1" dirty="0"/>
              <a:t> </a:t>
            </a:r>
            <a:r>
              <a:rPr lang="en-US" sz="1600" b="1" dirty="0" err="1"/>
              <a:t>udziale</a:t>
            </a:r>
            <a:r>
              <a:rPr lang="en-US" sz="1600" b="1" dirty="0"/>
              <a:t> </a:t>
            </a:r>
            <a:r>
              <a:rPr lang="en-US" sz="1600" b="1" dirty="0" err="1"/>
              <a:t>fosfokreatyny</a:t>
            </a:r>
            <a:r>
              <a:rPr lang="en-US" sz="1600" dirty="0"/>
              <a:t>). </a:t>
            </a:r>
            <a:r>
              <a:rPr lang="en-US" sz="1600" dirty="0" err="1"/>
              <a:t>Przykładem</a:t>
            </a:r>
            <a:r>
              <a:rPr lang="en-US" sz="1600" dirty="0"/>
              <a:t> </a:t>
            </a:r>
            <a:r>
              <a:rPr lang="en-US" sz="1600" dirty="0" err="1"/>
              <a:t>wysiłków</a:t>
            </a:r>
            <a:r>
              <a:rPr lang="en-US" sz="1600" dirty="0"/>
              <a:t> o </a:t>
            </a:r>
            <a:r>
              <a:rPr lang="en-US" sz="1600" dirty="0" err="1"/>
              <a:t>charakterze</a:t>
            </a:r>
            <a:r>
              <a:rPr lang="en-US" sz="1600" dirty="0"/>
              <a:t> </a:t>
            </a:r>
            <a:r>
              <a:rPr lang="en-US" sz="1600" dirty="0" err="1"/>
              <a:t>pojemności</a:t>
            </a:r>
            <a:r>
              <a:rPr lang="en-US" sz="1600" dirty="0"/>
              <a:t> </a:t>
            </a:r>
            <a:r>
              <a:rPr lang="en-US" sz="1600" dirty="0" err="1"/>
              <a:t>fosfagenowej</a:t>
            </a:r>
            <a:r>
              <a:rPr lang="en-US" sz="1600" dirty="0"/>
              <a:t> </a:t>
            </a:r>
            <a:r>
              <a:rPr lang="en-US" sz="1600" dirty="0" err="1"/>
              <a:t>są</a:t>
            </a:r>
            <a:r>
              <a:rPr lang="en-US" sz="1600" dirty="0"/>
              <a:t> </a:t>
            </a:r>
            <a:r>
              <a:rPr lang="en-US" sz="1600" dirty="0" err="1"/>
              <a:t>rzuty</a:t>
            </a:r>
            <a:r>
              <a:rPr lang="en-US" sz="1600" dirty="0"/>
              <a:t>, </a:t>
            </a:r>
            <a:r>
              <a:rPr lang="en-US" sz="1600" dirty="0" err="1"/>
              <a:t>skoki</a:t>
            </a:r>
            <a:r>
              <a:rPr lang="en-US" sz="1600" dirty="0"/>
              <a:t> z </a:t>
            </a:r>
            <a:r>
              <a:rPr lang="en-US" sz="1600" dirty="0" err="1"/>
              <a:t>rozbiegiem</a:t>
            </a:r>
            <a:r>
              <a:rPr lang="en-US" sz="1600" dirty="0"/>
              <a:t>. </a:t>
            </a:r>
            <a:r>
              <a:rPr lang="en-US" sz="1600" dirty="0" err="1"/>
              <a:t>Biegi</a:t>
            </a:r>
            <a:r>
              <a:rPr lang="en-US" sz="1600" dirty="0"/>
              <a:t> </a:t>
            </a:r>
            <a:r>
              <a:rPr lang="en-US" sz="1600" dirty="0" err="1"/>
              <a:t>sprinterskie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60 </a:t>
            </a:r>
            <a:r>
              <a:rPr lang="en-US" sz="1600" dirty="0" err="1"/>
              <a:t>i</a:t>
            </a:r>
            <a:r>
              <a:rPr lang="en-US" sz="1600" dirty="0"/>
              <a:t> 100m, </a:t>
            </a:r>
            <a:r>
              <a:rPr lang="en-US" sz="1600" dirty="0" err="1"/>
              <a:t>gimnastyka</a:t>
            </a:r>
            <a:r>
              <a:rPr lang="en-US" sz="1600" dirty="0"/>
              <a:t>, </a:t>
            </a:r>
            <a:r>
              <a:rPr lang="en-US" sz="1600" dirty="0" err="1"/>
              <a:t>akrobatyka</a:t>
            </a:r>
            <a:r>
              <a:rPr lang="en-US" sz="1600" dirty="0"/>
              <a:t> </a:t>
            </a:r>
            <a:r>
              <a:rPr lang="en-US" sz="1600" dirty="0" err="1"/>
              <a:t>sportowa</a:t>
            </a:r>
            <a:r>
              <a:rPr lang="en-US" sz="1600" dirty="0"/>
              <a:t>. </a:t>
            </a:r>
            <a:r>
              <a:rPr lang="en-US" sz="1600" dirty="0" err="1"/>
              <a:t>Dłuższe</a:t>
            </a:r>
            <a:r>
              <a:rPr lang="en-US" sz="1600" dirty="0"/>
              <a:t> </a:t>
            </a:r>
            <a:r>
              <a:rPr lang="en-US" sz="1600" dirty="0" err="1"/>
              <a:t>przyśpieszenia</a:t>
            </a:r>
            <a:r>
              <a:rPr lang="en-US" sz="1600" dirty="0"/>
              <a:t> w </a:t>
            </a:r>
            <a:r>
              <a:rPr lang="en-US" sz="1600" dirty="0" err="1"/>
              <a:t>grach</a:t>
            </a:r>
            <a:r>
              <a:rPr lang="en-US" sz="1600" dirty="0"/>
              <a:t> </a:t>
            </a:r>
            <a:r>
              <a:rPr lang="en-US" sz="1600" dirty="0" err="1"/>
              <a:t>zespołowych</a:t>
            </a:r>
            <a:r>
              <a:rPr lang="en-US" sz="1600" dirty="0"/>
              <a:t>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265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3AF7632-AE50-4A4E-A039-7AC160BEC82D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/>
              <a:t>Wysiłki</a:t>
            </a:r>
            <a:r>
              <a:rPr lang="en-US" sz="1700" b="1" dirty="0"/>
              <a:t> </a:t>
            </a:r>
            <a:r>
              <a:rPr lang="en-US" sz="1700" b="1" dirty="0" err="1"/>
              <a:t>glikolityczne</a:t>
            </a:r>
            <a:r>
              <a:rPr lang="en-US" sz="1700" dirty="0"/>
              <a:t>, </a:t>
            </a:r>
            <a:r>
              <a:rPr lang="en-US" sz="1700" dirty="0" err="1"/>
              <a:t>dzielimy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moc</a:t>
            </a:r>
            <a:r>
              <a:rPr lang="en-US" sz="1700" b="1" dirty="0"/>
              <a:t> </a:t>
            </a:r>
            <a:r>
              <a:rPr lang="en-US" sz="1700" b="1" dirty="0" err="1"/>
              <a:t>glikolityczną</a:t>
            </a:r>
            <a:r>
              <a:rPr lang="en-US" sz="1700" dirty="0"/>
              <a:t> – </a:t>
            </a:r>
            <a:r>
              <a:rPr lang="en-US" sz="1700" dirty="0" err="1"/>
              <a:t>wysiłek</a:t>
            </a:r>
            <a:r>
              <a:rPr lang="en-US" sz="1700" dirty="0"/>
              <a:t> o </a:t>
            </a:r>
            <a:r>
              <a:rPr lang="en-US" sz="1700" dirty="0" err="1"/>
              <a:t>maksymalnej</a:t>
            </a:r>
            <a:r>
              <a:rPr lang="en-US" sz="1700" dirty="0"/>
              <a:t> </a:t>
            </a:r>
            <a:r>
              <a:rPr lang="en-US" sz="1700" dirty="0" err="1"/>
              <a:t>intensywności</a:t>
            </a:r>
            <a:r>
              <a:rPr lang="en-US" sz="1700" dirty="0"/>
              <a:t> </a:t>
            </a:r>
            <a:r>
              <a:rPr lang="en-US" sz="1700" dirty="0" err="1"/>
              <a:t>trwający</a:t>
            </a:r>
            <a:r>
              <a:rPr lang="en-US" sz="1700" dirty="0"/>
              <a:t> do </a:t>
            </a:r>
            <a:r>
              <a:rPr lang="en-US" sz="1700" dirty="0" err="1"/>
              <a:t>około</a:t>
            </a:r>
            <a:r>
              <a:rPr lang="en-US" sz="1700" dirty="0"/>
              <a:t> 25 </a:t>
            </a:r>
            <a:r>
              <a:rPr lang="en-US" sz="1700" dirty="0" err="1"/>
              <a:t>sekund</a:t>
            </a:r>
            <a:r>
              <a:rPr lang="en-US" sz="1700" dirty="0"/>
              <a:t>, </a:t>
            </a:r>
            <a:r>
              <a:rPr lang="en-US" sz="1700" dirty="0" err="1"/>
              <a:t>charakteryzuje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</a:t>
            </a:r>
            <a:r>
              <a:rPr lang="en-US" sz="1700" dirty="0" err="1"/>
              <a:t>maksymalnym</a:t>
            </a:r>
            <a:r>
              <a:rPr lang="en-US" sz="1700" dirty="0"/>
              <a:t> </a:t>
            </a:r>
            <a:r>
              <a:rPr lang="en-US" sz="1700" dirty="0" err="1"/>
              <a:t>natężeniem</a:t>
            </a:r>
            <a:r>
              <a:rPr lang="en-US" sz="1700" dirty="0"/>
              <a:t> </a:t>
            </a:r>
            <a:r>
              <a:rPr lang="en-US" sz="1700" dirty="0" err="1"/>
              <a:t>glikolizy</a:t>
            </a:r>
            <a:r>
              <a:rPr lang="en-US" sz="1700" dirty="0"/>
              <a:t> </a:t>
            </a:r>
            <a:r>
              <a:rPr lang="en-US" sz="1700" dirty="0" err="1"/>
              <a:t>beztlenowej</a:t>
            </a:r>
            <a:r>
              <a:rPr lang="en-US" sz="1700" dirty="0"/>
              <a:t>. </a:t>
            </a:r>
            <a:r>
              <a:rPr lang="en-US" sz="1700" dirty="0" err="1"/>
              <a:t>Odbudowa</a:t>
            </a:r>
            <a:r>
              <a:rPr lang="en-US" sz="1700" dirty="0"/>
              <a:t> ATP </a:t>
            </a:r>
            <a:r>
              <a:rPr lang="en-US" sz="1700" dirty="0" err="1"/>
              <a:t>odbywa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</a:t>
            </a:r>
            <a:r>
              <a:rPr lang="en-US" sz="1700" dirty="0" err="1"/>
              <a:t>przy</a:t>
            </a:r>
            <a:r>
              <a:rPr lang="en-US" sz="1700" dirty="0"/>
              <a:t> </a:t>
            </a:r>
            <a:r>
              <a:rPr lang="en-US" sz="1700" dirty="0" err="1"/>
              <a:t>użyciu</a:t>
            </a:r>
            <a:r>
              <a:rPr lang="en-US" sz="1700" dirty="0"/>
              <a:t> </a:t>
            </a:r>
            <a:r>
              <a:rPr lang="en-US" sz="1700" b="1" dirty="0" err="1"/>
              <a:t>glikogenu</a:t>
            </a:r>
            <a:r>
              <a:rPr lang="en-US" sz="1700" b="1" dirty="0"/>
              <a:t> </a:t>
            </a:r>
            <a:r>
              <a:rPr lang="en-US" sz="1700" b="1" dirty="0" err="1"/>
              <a:t>mięśniowego</a:t>
            </a:r>
            <a:r>
              <a:rPr lang="en-US" sz="1700" dirty="0"/>
              <a:t>. </a:t>
            </a:r>
            <a:r>
              <a:rPr lang="en-US" sz="1700" dirty="0" err="1"/>
              <a:t>Produktem</a:t>
            </a:r>
            <a:r>
              <a:rPr lang="en-US" sz="1700" dirty="0"/>
              <a:t> </a:t>
            </a:r>
            <a:r>
              <a:rPr lang="en-US" sz="1700" dirty="0" err="1"/>
              <a:t>ubocznym</a:t>
            </a:r>
            <a:r>
              <a:rPr lang="en-US" sz="1700" dirty="0"/>
              <a:t> </a:t>
            </a:r>
            <a:r>
              <a:rPr lang="en-US" sz="1700" dirty="0" err="1"/>
              <a:t>glikolizy</a:t>
            </a:r>
            <a:r>
              <a:rPr lang="en-US" sz="1700" dirty="0"/>
              <a:t> jest </a:t>
            </a:r>
            <a:r>
              <a:rPr lang="en-US" sz="1700" b="1" dirty="0" err="1"/>
              <a:t>kwas</a:t>
            </a:r>
            <a:r>
              <a:rPr lang="en-US" sz="1700" b="1" dirty="0"/>
              <a:t> </a:t>
            </a:r>
            <a:r>
              <a:rPr lang="en-US" sz="1700" b="1" dirty="0" err="1"/>
              <a:t>mlekowy</a:t>
            </a:r>
            <a:r>
              <a:rPr lang="en-US" sz="1700" dirty="0"/>
              <a:t>. </a:t>
            </a:r>
            <a:r>
              <a:rPr lang="en-US" sz="1700" dirty="0" err="1"/>
              <a:t>Może</a:t>
            </a:r>
            <a:r>
              <a:rPr lang="en-US" sz="1700" dirty="0"/>
              <a:t> </a:t>
            </a:r>
            <a:r>
              <a:rPr lang="en-US" sz="1700" dirty="0" err="1"/>
              <a:t>występować</a:t>
            </a:r>
            <a:r>
              <a:rPr lang="en-US" sz="1700" dirty="0"/>
              <a:t> </a:t>
            </a:r>
            <a:r>
              <a:rPr lang="en-US" sz="1700" dirty="0" err="1"/>
              <a:t>jako</a:t>
            </a:r>
            <a:r>
              <a:rPr lang="en-US" sz="1700" dirty="0"/>
              <a:t> </a:t>
            </a:r>
            <a:r>
              <a:rPr lang="en-US" sz="1700" dirty="0" err="1"/>
              <a:t>pojedyncza</a:t>
            </a:r>
            <a:r>
              <a:rPr lang="en-US" sz="1700" dirty="0"/>
              <a:t> </a:t>
            </a:r>
            <a:r>
              <a:rPr lang="en-US" sz="1700" dirty="0" err="1"/>
              <a:t>konkurencja</a:t>
            </a:r>
            <a:r>
              <a:rPr lang="en-US" sz="1700" dirty="0"/>
              <a:t> </a:t>
            </a:r>
            <a:r>
              <a:rPr lang="en-US" sz="1700" dirty="0" err="1"/>
              <a:t>bieg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200m, </a:t>
            </a:r>
            <a:r>
              <a:rPr lang="en-US" sz="1700" dirty="0" err="1"/>
              <a:t>krótkie</a:t>
            </a:r>
            <a:r>
              <a:rPr lang="en-US" sz="1700" dirty="0"/>
              <a:t> </a:t>
            </a:r>
            <a:r>
              <a:rPr lang="en-US" sz="1700" dirty="0" err="1"/>
              <a:t>dystanse</a:t>
            </a:r>
            <a:r>
              <a:rPr lang="en-US" sz="1700" dirty="0"/>
              <a:t> w </a:t>
            </a:r>
            <a:r>
              <a:rPr lang="en-US" sz="1700" dirty="0" err="1"/>
              <a:t>pływaniu</a:t>
            </a:r>
            <a:r>
              <a:rPr lang="en-US" sz="1700" dirty="0"/>
              <a:t> </a:t>
            </a:r>
            <a:r>
              <a:rPr lang="en-US" sz="1700" dirty="0" err="1"/>
              <a:t>oraz</a:t>
            </a:r>
            <a:r>
              <a:rPr lang="en-US" sz="1700" dirty="0"/>
              <a:t> </a:t>
            </a:r>
            <a:r>
              <a:rPr lang="en-US" sz="1700" dirty="0" err="1"/>
              <a:t>jako</a:t>
            </a:r>
            <a:r>
              <a:rPr lang="en-US" sz="1700" dirty="0"/>
              <a:t> element </a:t>
            </a:r>
            <a:r>
              <a:rPr lang="en-US" sz="1700" dirty="0" err="1"/>
              <a:t>przyspieszenia</a:t>
            </a:r>
            <a:r>
              <a:rPr lang="en-US" sz="1700" dirty="0"/>
              <a:t> w </a:t>
            </a:r>
            <a:r>
              <a:rPr lang="en-US" sz="1700" dirty="0" err="1"/>
              <a:t>grach</a:t>
            </a:r>
            <a:r>
              <a:rPr lang="en-US" sz="1700" dirty="0"/>
              <a:t> </a:t>
            </a:r>
            <a:r>
              <a:rPr lang="en-US" sz="1700" dirty="0" err="1"/>
              <a:t>zespołowych</a:t>
            </a:r>
            <a:r>
              <a:rPr lang="en-US" sz="1700" dirty="0"/>
              <a:t>, w </a:t>
            </a:r>
            <a:r>
              <a:rPr lang="en-US" sz="1700" dirty="0" err="1"/>
              <a:t>biegach</a:t>
            </a:r>
            <a:r>
              <a:rPr lang="en-US" sz="1700" dirty="0"/>
              <a:t> </a:t>
            </a:r>
            <a:r>
              <a:rPr lang="en-US" sz="1700" dirty="0" err="1"/>
              <a:t>przełajowych</a:t>
            </a:r>
            <a:r>
              <a:rPr lang="en-US" sz="1700" dirty="0"/>
              <a:t>, w </a:t>
            </a:r>
            <a:r>
              <a:rPr lang="en-US" sz="1700" dirty="0" err="1"/>
              <a:t>biegach</a:t>
            </a:r>
            <a:r>
              <a:rPr lang="en-US" sz="1700" dirty="0"/>
              <a:t> </a:t>
            </a:r>
            <a:r>
              <a:rPr lang="en-US" sz="1700" dirty="0" err="1"/>
              <a:t>narciarskich</a:t>
            </a:r>
            <a:r>
              <a:rPr lang="en-US" sz="1700" dirty="0"/>
              <a:t>, w </a:t>
            </a:r>
            <a:r>
              <a:rPr lang="en-US" sz="1700" dirty="0" err="1"/>
              <a:t>kolarstwie</a:t>
            </a:r>
            <a:r>
              <a:rPr lang="en-US" sz="1700" dirty="0"/>
              <a:t> </a:t>
            </a:r>
            <a:r>
              <a:rPr lang="en-US" sz="1700" dirty="0" err="1"/>
              <a:t>podczas</a:t>
            </a:r>
            <a:r>
              <a:rPr lang="en-US" sz="1700" dirty="0"/>
              <a:t> </a:t>
            </a:r>
            <a:r>
              <a:rPr lang="en-US" sz="1700" dirty="0" err="1"/>
              <a:t>pracy</a:t>
            </a:r>
            <a:r>
              <a:rPr lang="en-US" sz="1700" dirty="0"/>
              <a:t> </a:t>
            </a:r>
            <a:r>
              <a:rPr lang="en-US" sz="1700" dirty="0" err="1"/>
              <a:t>wykonywanej</a:t>
            </a:r>
            <a:r>
              <a:rPr lang="en-US" sz="1700" dirty="0"/>
              <a:t> pod </a:t>
            </a:r>
            <a:r>
              <a:rPr lang="en-US" sz="1700" dirty="0" err="1"/>
              <a:t>górkę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330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C375CE3-7D86-4A0A-892C-C4C9B00AC9DA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/>
              <a:t>Wysiłki</a:t>
            </a:r>
            <a:r>
              <a:rPr lang="en-US" sz="1700" b="1" dirty="0"/>
              <a:t> </a:t>
            </a:r>
            <a:r>
              <a:rPr lang="en-US" sz="1700" b="1" dirty="0" err="1"/>
              <a:t>glikolityczne</a:t>
            </a:r>
            <a:r>
              <a:rPr lang="en-US" sz="1700" dirty="0"/>
              <a:t> </a:t>
            </a:r>
            <a:r>
              <a:rPr lang="en-US" sz="1700" dirty="0" err="1"/>
              <a:t>dzielimy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pojemność</a:t>
            </a:r>
            <a:r>
              <a:rPr lang="en-US" sz="1700" b="1" dirty="0"/>
              <a:t> </a:t>
            </a:r>
            <a:r>
              <a:rPr lang="en-US" sz="1700" b="1" dirty="0" err="1"/>
              <a:t>glikolityczną</a:t>
            </a:r>
            <a:r>
              <a:rPr lang="en-US" sz="1700" dirty="0"/>
              <a:t> – </a:t>
            </a:r>
            <a:r>
              <a:rPr lang="en-US" sz="1700" dirty="0" err="1"/>
              <a:t>wysiłek</a:t>
            </a:r>
            <a:r>
              <a:rPr lang="en-US" sz="1700" dirty="0"/>
              <a:t> o </a:t>
            </a:r>
            <a:r>
              <a:rPr lang="en-US" sz="1700" dirty="0" err="1"/>
              <a:t>maksymalnej</a:t>
            </a:r>
            <a:r>
              <a:rPr lang="en-US" sz="1700" dirty="0"/>
              <a:t> </a:t>
            </a:r>
            <a:r>
              <a:rPr lang="en-US" sz="1700" dirty="0" err="1"/>
              <a:t>intensywności</a:t>
            </a:r>
            <a:r>
              <a:rPr lang="en-US" sz="1700" dirty="0"/>
              <a:t> </a:t>
            </a:r>
            <a:r>
              <a:rPr lang="en-US" sz="1700" dirty="0" err="1"/>
              <a:t>trwający</a:t>
            </a:r>
            <a:r>
              <a:rPr lang="en-US" sz="1700" dirty="0"/>
              <a:t> do </a:t>
            </a:r>
            <a:r>
              <a:rPr lang="en-US" sz="1700" dirty="0" err="1"/>
              <a:t>około</a:t>
            </a:r>
            <a:r>
              <a:rPr lang="en-US" sz="1700" dirty="0"/>
              <a:t> 2 </a:t>
            </a:r>
            <a:r>
              <a:rPr lang="en-US" sz="1700" dirty="0" err="1"/>
              <a:t>minut</a:t>
            </a:r>
            <a:r>
              <a:rPr lang="en-US" sz="1700" dirty="0"/>
              <a:t>, </a:t>
            </a:r>
            <a:r>
              <a:rPr lang="en-US" sz="1700" dirty="0" err="1"/>
              <a:t>charakteryzuje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</a:t>
            </a:r>
            <a:r>
              <a:rPr lang="en-US" sz="1700" dirty="0" err="1"/>
              <a:t>maksymalnym</a:t>
            </a:r>
            <a:r>
              <a:rPr lang="en-US" sz="1700" dirty="0"/>
              <a:t> </a:t>
            </a:r>
            <a:r>
              <a:rPr lang="en-US" sz="1700" dirty="0" err="1"/>
              <a:t>czasem</a:t>
            </a:r>
            <a:r>
              <a:rPr lang="en-US" sz="1700" dirty="0"/>
              <a:t> </a:t>
            </a:r>
            <a:r>
              <a:rPr lang="en-US" sz="1700" dirty="0" err="1"/>
              <a:t>dominacji</a:t>
            </a:r>
            <a:r>
              <a:rPr lang="en-US" sz="1700" dirty="0"/>
              <a:t> </a:t>
            </a:r>
            <a:r>
              <a:rPr lang="en-US" sz="1700" dirty="0" err="1"/>
              <a:t>glikolizy</a:t>
            </a:r>
            <a:r>
              <a:rPr lang="en-US" sz="1700" dirty="0"/>
              <a:t> </a:t>
            </a:r>
            <a:r>
              <a:rPr lang="en-US" sz="1700" dirty="0" err="1"/>
              <a:t>beztlenowej</a:t>
            </a:r>
            <a:r>
              <a:rPr lang="en-US" sz="1700" dirty="0"/>
              <a:t>, w </a:t>
            </a:r>
            <a:r>
              <a:rPr lang="en-US" sz="1700" dirty="0" err="1"/>
              <a:t>której</a:t>
            </a:r>
            <a:r>
              <a:rPr lang="en-US" sz="1700" dirty="0"/>
              <a:t> </a:t>
            </a:r>
            <a:r>
              <a:rPr lang="en-US" sz="1700" b="1" dirty="0"/>
              <a:t>ATP </a:t>
            </a:r>
            <a:r>
              <a:rPr lang="en-US" sz="1700" b="1" dirty="0" err="1"/>
              <a:t>resyntezowane</a:t>
            </a:r>
            <a:r>
              <a:rPr lang="en-US" sz="1700" b="1" dirty="0"/>
              <a:t> jest </a:t>
            </a:r>
            <a:r>
              <a:rPr lang="en-US" sz="1700" b="1" dirty="0" err="1"/>
              <a:t>przy</a:t>
            </a:r>
            <a:r>
              <a:rPr lang="en-US" sz="1700" b="1" dirty="0"/>
              <a:t> </a:t>
            </a:r>
            <a:r>
              <a:rPr lang="en-US" sz="1700" b="1" dirty="0" err="1"/>
              <a:t>użyciu</a:t>
            </a:r>
            <a:r>
              <a:rPr lang="en-US" sz="1700" b="1" dirty="0"/>
              <a:t> </a:t>
            </a:r>
            <a:r>
              <a:rPr lang="en-US" sz="1700" b="1" dirty="0" err="1"/>
              <a:t>glikogenu</a:t>
            </a:r>
            <a:r>
              <a:rPr lang="en-US" sz="1700" b="1" dirty="0"/>
              <a:t> </a:t>
            </a:r>
            <a:r>
              <a:rPr lang="en-US" sz="1700" b="1" dirty="0" err="1"/>
              <a:t>mięśniowego</a:t>
            </a:r>
            <a:r>
              <a:rPr lang="en-US" sz="1700" dirty="0"/>
              <a:t>, </a:t>
            </a:r>
            <a:r>
              <a:rPr lang="en-US" sz="1700" dirty="0" err="1"/>
              <a:t>produktem</a:t>
            </a:r>
            <a:r>
              <a:rPr lang="en-US" sz="1700" dirty="0"/>
              <a:t> </a:t>
            </a:r>
            <a:r>
              <a:rPr lang="en-US" sz="1700" dirty="0" err="1"/>
              <a:t>ubocznym</a:t>
            </a:r>
            <a:r>
              <a:rPr lang="en-US" sz="1700" dirty="0"/>
              <a:t> </a:t>
            </a:r>
            <a:r>
              <a:rPr lang="en-US" sz="1700" dirty="0" err="1"/>
              <a:t>tej</a:t>
            </a:r>
            <a:r>
              <a:rPr lang="en-US" sz="1700" dirty="0"/>
              <a:t> </a:t>
            </a:r>
            <a:r>
              <a:rPr lang="en-US" sz="1700" dirty="0" err="1"/>
              <a:t>reakcji</a:t>
            </a:r>
            <a:r>
              <a:rPr lang="en-US" sz="1700" dirty="0"/>
              <a:t> jest </a:t>
            </a:r>
            <a:r>
              <a:rPr lang="en-US" sz="1700" dirty="0" err="1"/>
              <a:t>kwas</a:t>
            </a:r>
            <a:r>
              <a:rPr lang="en-US" sz="1700" dirty="0"/>
              <a:t> </a:t>
            </a:r>
            <a:r>
              <a:rPr lang="en-US" sz="1700" dirty="0" err="1"/>
              <a:t>mlekowy</a:t>
            </a:r>
            <a:r>
              <a:rPr lang="en-US" sz="1700" dirty="0"/>
              <a:t>. </a:t>
            </a:r>
            <a:r>
              <a:rPr lang="en-US" sz="1700" dirty="0" err="1"/>
              <a:t>Przykładowe</a:t>
            </a:r>
            <a:r>
              <a:rPr lang="en-US" sz="1700" dirty="0"/>
              <a:t> </a:t>
            </a:r>
            <a:r>
              <a:rPr lang="en-US" sz="1700" dirty="0" err="1"/>
              <a:t>wysiłki</a:t>
            </a:r>
            <a:r>
              <a:rPr lang="en-US" sz="1700" dirty="0"/>
              <a:t> </a:t>
            </a:r>
            <a:r>
              <a:rPr lang="en-US" sz="1700" dirty="0" err="1"/>
              <a:t>angażujące</a:t>
            </a:r>
            <a:r>
              <a:rPr lang="en-US" sz="1700" dirty="0"/>
              <a:t> </a:t>
            </a:r>
            <a:r>
              <a:rPr lang="en-US" sz="1700" dirty="0" err="1"/>
              <a:t>pojemność</a:t>
            </a:r>
            <a:r>
              <a:rPr lang="en-US" sz="1700" dirty="0"/>
              <a:t> </a:t>
            </a:r>
            <a:r>
              <a:rPr lang="en-US" sz="1700" dirty="0" err="1"/>
              <a:t>glikolityczną</a:t>
            </a:r>
            <a:r>
              <a:rPr lang="en-US" sz="1700" dirty="0"/>
              <a:t> to np. </a:t>
            </a:r>
            <a:r>
              <a:rPr lang="en-US" sz="1700" dirty="0" err="1"/>
              <a:t>bieg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400 </a:t>
            </a:r>
            <a:r>
              <a:rPr lang="en-US" sz="1700" dirty="0" err="1"/>
              <a:t>i</a:t>
            </a:r>
            <a:r>
              <a:rPr lang="en-US" sz="1700" dirty="0"/>
              <a:t> 800 </a:t>
            </a:r>
            <a:r>
              <a:rPr lang="en-US" sz="1700" dirty="0" err="1"/>
              <a:t>metrów</a:t>
            </a:r>
            <a:r>
              <a:rPr lang="en-US" sz="1700" dirty="0"/>
              <a:t>,  </a:t>
            </a:r>
            <a:r>
              <a:rPr lang="en-US" sz="1700" dirty="0" err="1"/>
              <a:t>wybrane</a:t>
            </a:r>
            <a:r>
              <a:rPr lang="en-US" sz="1700" dirty="0"/>
              <a:t> </a:t>
            </a:r>
            <a:r>
              <a:rPr lang="en-US" sz="1700" dirty="0" err="1"/>
              <a:t>dystanse</a:t>
            </a:r>
            <a:r>
              <a:rPr lang="en-US" sz="1700" dirty="0"/>
              <a:t> w </a:t>
            </a:r>
            <a:r>
              <a:rPr lang="en-US" sz="1700" dirty="0" err="1"/>
              <a:t>pływaniu</a:t>
            </a:r>
            <a:r>
              <a:rPr lang="en-US" sz="1700" dirty="0"/>
              <a:t>, </a:t>
            </a:r>
            <a:r>
              <a:rPr lang="en-US" sz="1700" dirty="0" err="1"/>
              <a:t>akrobatyka</a:t>
            </a:r>
            <a:r>
              <a:rPr lang="en-US" sz="1700" dirty="0"/>
              <a:t> </a:t>
            </a:r>
            <a:r>
              <a:rPr lang="en-US" sz="1700" dirty="0" err="1"/>
              <a:t>sportowa</a:t>
            </a:r>
            <a:r>
              <a:rPr lang="en-US" sz="1700" dirty="0"/>
              <a:t>, </a:t>
            </a:r>
            <a:r>
              <a:rPr lang="en-US" sz="1700" dirty="0" err="1"/>
              <a:t>gimnastyka</a:t>
            </a:r>
            <a:r>
              <a:rPr lang="en-US" sz="1700" dirty="0"/>
              <a:t>. Ta </a:t>
            </a:r>
            <a:r>
              <a:rPr lang="en-US" sz="1700" dirty="0" err="1"/>
              <a:t>zdolność</a:t>
            </a:r>
            <a:r>
              <a:rPr lang="en-US" sz="1700" dirty="0"/>
              <a:t> </a:t>
            </a:r>
            <a:r>
              <a:rPr lang="en-US" sz="1700" dirty="0" err="1"/>
              <a:t>energetyczna</a:t>
            </a:r>
            <a:r>
              <a:rPr lang="en-US" sz="1700" dirty="0"/>
              <a:t> </a:t>
            </a:r>
            <a:r>
              <a:rPr lang="en-US" sz="1700" dirty="0" err="1"/>
              <a:t>angażowana</a:t>
            </a:r>
            <a:r>
              <a:rPr lang="en-US" sz="1700" dirty="0"/>
              <a:t> jest </a:t>
            </a:r>
            <a:r>
              <a:rPr lang="en-US" sz="1700" dirty="0" err="1"/>
              <a:t>również</a:t>
            </a:r>
            <a:r>
              <a:rPr lang="en-US" sz="1700" dirty="0"/>
              <a:t> w </a:t>
            </a:r>
            <a:r>
              <a:rPr lang="en-US" sz="1700" dirty="0" err="1"/>
              <a:t>grach</a:t>
            </a:r>
            <a:r>
              <a:rPr lang="en-US" sz="1700" dirty="0"/>
              <a:t> </a:t>
            </a:r>
            <a:r>
              <a:rPr lang="en-US" sz="1700" dirty="0" err="1"/>
              <a:t>zespołowych</a:t>
            </a:r>
            <a:r>
              <a:rPr lang="en-US" sz="1700" dirty="0"/>
              <a:t>, w </a:t>
            </a:r>
            <a:r>
              <a:rPr lang="en-US" sz="1700" dirty="0" err="1"/>
              <a:t>sportach</a:t>
            </a:r>
            <a:r>
              <a:rPr lang="en-US" sz="1700" dirty="0"/>
              <a:t> </a:t>
            </a:r>
            <a:r>
              <a:rPr lang="en-US" sz="1700" dirty="0" err="1"/>
              <a:t>walki</a:t>
            </a:r>
            <a:r>
              <a:rPr lang="en-US" sz="1700" dirty="0"/>
              <a:t>, w </a:t>
            </a:r>
            <a:r>
              <a:rPr lang="en-US" sz="1700" dirty="0" err="1"/>
              <a:t>biegach</a:t>
            </a:r>
            <a:r>
              <a:rPr lang="en-US" sz="1700" dirty="0"/>
              <a:t> </a:t>
            </a:r>
            <a:r>
              <a:rPr lang="en-US" sz="1700" dirty="0" err="1"/>
              <a:t>narciarskich</a:t>
            </a:r>
            <a:r>
              <a:rPr lang="en-US" sz="1700" dirty="0"/>
              <a:t>, </a:t>
            </a:r>
            <a:r>
              <a:rPr lang="en-US" sz="1700" dirty="0" err="1"/>
              <a:t>kolarstwie</a:t>
            </a:r>
            <a:r>
              <a:rPr lang="en-US" sz="1700" dirty="0"/>
              <a:t> </a:t>
            </a:r>
            <a:r>
              <a:rPr lang="en-US" sz="1700" dirty="0" err="1"/>
              <a:t>górskim</a:t>
            </a:r>
            <a:r>
              <a:rPr lang="en-US" sz="17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603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DA3608B-DC2F-4E94-9B36-ED3434F6BDB6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/>
              <a:t>Wysiłki</a:t>
            </a:r>
            <a:r>
              <a:rPr lang="en-US" sz="1700" b="1" dirty="0"/>
              <a:t> </a:t>
            </a:r>
            <a:r>
              <a:rPr lang="en-US" sz="1700" b="1" dirty="0" err="1"/>
              <a:t>tlenowe</a:t>
            </a:r>
            <a:r>
              <a:rPr lang="en-US" sz="1700" dirty="0"/>
              <a:t>, </a:t>
            </a:r>
            <a:r>
              <a:rPr lang="en-US" sz="1700" dirty="0" err="1"/>
              <a:t>dzielimy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moc</a:t>
            </a:r>
            <a:r>
              <a:rPr lang="en-US" sz="1700" b="1" dirty="0"/>
              <a:t> </a:t>
            </a:r>
            <a:r>
              <a:rPr lang="en-US" sz="1700" b="1" dirty="0" err="1"/>
              <a:t>tlenową</a:t>
            </a:r>
            <a:r>
              <a:rPr lang="en-US" sz="1700" dirty="0"/>
              <a:t> – </a:t>
            </a:r>
            <a:r>
              <a:rPr lang="en-US" sz="1700" dirty="0" err="1"/>
              <a:t>wysiłek</a:t>
            </a:r>
            <a:r>
              <a:rPr lang="en-US" sz="1700" dirty="0"/>
              <a:t> </a:t>
            </a:r>
            <a:r>
              <a:rPr lang="en-US" sz="1700" dirty="0" err="1"/>
              <a:t>trwający</a:t>
            </a:r>
            <a:r>
              <a:rPr lang="en-US" sz="1700" dirty="0"/>
              <a:t> od 3 do 5 min, </a:t>
            </a:r>
            <a:r>
              <a:rPr lang="en-US" sz="1700" dirty="0" err="1"/>
              <a:t>angażujący</a:t>
            </a:r>
            <a:r>
              <a:rPr lang="en-US" sz="1700" dirty="0"/>
              <a:t> </a:t>
            </a:r>
            <a:r>
              <a:rPr lang="en-US" sz="1700" dirty="0" err="1"/>
              <a:t>maksymalne</a:t>
            </a:r>
            <a:r>
              <a:rPr lang="en-US" sz="1700" dirty="0"/>
              <a:t> </a:t>
            </a:r>
            <a:r>
              <a:rPr lang="en-US" sz="1700" dirty="0" err="1"/>
              <a:t>natężenie</a:t>
            </a:r>
            <a:r>
              <a:rPr lang="en-US" sz="1700" dirty="0"/>
              <a:t> </a:t>
            </a:r>
            <a:r>
              <a:rPr lang="en-US" sz="1700" dirty="0" err="1"/>
              <a:t>przemian</a:t>
            </a:r>
            <a:r>
              <a:rPr lang="en-US" sz="1700" dirty="0"/>
              <a:t> </a:t>
            </a:r>
            <a:r>
              <a:rPr lang="en-US" sz="1700" dirty="0" err="1"/>
              <a:t>tlenowych</a:t>
            </a:r>
            <a:r>
              <a:rPr lang="en-US" sz="1700" dirty="0"/>
              <a:t>, w </a:t>
            </a:r>
            <a:r>
              <a:rPr lang="en-US" sz="1700" dirty="0" err="1"/>
              <a:t>których</a:t>
            </a:r>
            <a:r>
              <a:rPr lang="en-US" sz="1700" dirty="0"/>
              <a:t> </a:t>
            </a:r>
            <a:r>
              <a:rPr lang="en-US" sz="1700" b="1" dirty="0"/>
              <a:t>ATP </a:t>
            </a:r>
            <a:r>
              <a:rPr lang="en-US" sz="1700" b="1" dirty="0" err="1"/>
              <a:t>resyntezowane</a:t>
            </a:r>
            <a:r>
              <a:rPr lang="en-US" sz="1700" b="1" dirty="0"/>
              <a:t> jest </a:t>
            </a:r>
            <a:r>
              <a:rPr lang="en-US" sz="1700" b="1" dirty="0" err="1"/>
              <a:t>przy</a:t>
            </a:r>
            <a:r>
              <a:rPr lang="en-US" sz="1700" b="1" dirty="0"/>
              <a:t> </a:t>
            </a:r>
            <a:r>
              <a:rPr lang="en-US" sz="1700" b="1" dirty="0" err="1"/>
              <a:t>udziale</a:t>
            </a:r>
            <a:r>
              <a:rPr lang="en-US" sz="1700" b="1" dirty="0"/>
              <a:t> </a:t>
            </a:r>
            <a:r>
              <a:rPr lang="en-US" sz="1700" b="1" dirty="0" err="1"/>
              <a:t>tlenu</a:t>
            </a:r>
            <a:r>
              <a:rPr lang="en-US" sz="1700" b="1" dirty="0"/>
              <a:t> z </a:t>
            </a:r>
            <a:r>
              <a:rPr lang="en-US" sz="1700" b="1" dirty="0" err="1"/>
              <a:t>wykorzystaniem</a:t>
            </a:r>
            <a:r>
              <a:rPr lang="en-US" sz="1700" b="1" dirty="0"/>
              <a:t> </a:t>
            </a:r>
            <a:r>
              <a:rPr lang="en-US" sz="1700" b="1" dirty="0" err="1"/>
              <a:t>glikogenu</a:t>
            </a:r>
            <a:r>
              <a:rPr lang="en-US" sz="1700" b="1" dirty="0"/>
              <a:t> </a:t>
            </a:r>
            <a:r>
              <a:rPr lang="en-US" sz="1700" b="1" dirty="0" err="1"/>
              <a:t>i</a:t>
            </a:r>
            <a:r>
              <a:rPr lang="en-US" sz="1700" b="1" dirty="0"/>
              <a:t> </a:t>
            </a:r>
            <a:r>
              <a:rPr lang="en-US" sz="1700" b="1" dirty="0" err="1"/>
              <a:t>wolnych</a:t>
            </a:r>
            <a:r>
              <a:rPr lang="en-US" sz="1700" b="1" dirty="0"/>
              <a:t> </a:t>
            </a:r>
            <a:r>
              <a:rPr lang="en-US" sz="1700" b="1" dirty="0" err="1"/>
              <a:t>kwasów</a:t>
            </a:r>
            <a:r>
              <a:rPr lang="en-US" sz="1700" b="1" dirty="0"/>
              <a:t> </a:t>
            </a:r>
            <a:r>
              <a:rPr lang="en-US" sz="1700" b="1" dirty="0" err="1"/>
              <a:t>tłuszczowych</a:t>
            </a:r>
            <a:r>
              <a:rPr lang="en-US" sz="1700" b="1" dirty="0"/>
              <a:t>.</a:t>
            </a:r>
            <a:r>
              <a:rPr lang="en-US" sz="1700" dirty="0"/>
              <a:t> Ten </a:t>
            </a:r>
            <a:r>
              <a:rPr lang="en-US" sz="1700" dirty="0" err="1"/>
              <a:t>charakter</a:t>
            </a:r>
            <a:r>
              <a:rPr lang="en-US" sz="1700" dirty="0"/>
              <a:t> </a:t>
            </a:r>
            <a:r>
              <a:rPr lang="en-US" sz="1700" dirty="0" err="1"/>
              <a:t>wysiłku</a:t>
            </a:r>
            <a:r>
              <a:rPr lang="en-US" sz="1700" dirty="0"/>
              <a:t> </a:t>
            </a:r>
            <a:r>
              <a:rPr lang="en-US" sz="1700" dirty="0" err="1"/>
              <a:t>występuje</a:t>
            </a:r>
            <a:r>
              <a:rPr lang="en-US" sz="1700" dirty="0"/>
              <a:t> w </a:t>
            </a:r>
            <a:r>
              <a:rPr lang="en-US" sz="1700" dirty="0" err="1"/>
              <a:t>dyscyplinach</a:t>
            </a:r>
            <a:r>
              <a:rPr lang="en-US" sz="1700" dirty="0"/>
              <a:t> </a:t>
            </a:r>
            <a:r>
              <a:rPr lang="en-US" sz="1700" dirty="0" err="1"/>
              <a:t>sportowych</a:t>
            </a:r>
            <a:r>
              <a:rPr lang="en-US" sz="1700" dirty="0"/>
              <a:t>, </a:t>
            </a:r>
            <a:r>
              <a:rPr lang="en-US" sz="1700" dirty="0" err="1"/>
              <a:t>które</a:t>
            </a:r>
            <a:r>
              <a:rPr lang="en-US" sz="1700" dirty="0"/>
              <a:t> </a:t>
            </a:r>
            <a:r>
              <a:rPr lang="en-US" sz="1700" dirty="0" err="1"/>
              <a:t>trwają</a:t>
            </a:r>
            <a:r>
              <a:rPr lang="en-US" sz="1700" dirty="0"/>
              <a:t> do 5 </a:t>
            </a:r>
            <a:r>
              <a:rPr lang="en-US" sz="1700" dirty="0" err="1"/>
              <a:t>minut</a:t>
            </a:r>
            <a:r>
              <a:rPr lang="en-US" sz="1700" dirty="0"/>
              <a:t>. </a:t>
            </a:r>
            <a:r>
              <a:rPr lang="en-US" sz="1700" dirty="0" err="1"/>
              <a:t>Biegi</a:t>
            </a:r>
            <a:r>
              <a:rPr lang="en-US" sz="1700" dirty="0"/>
              <a:t> </a:t>
            </a:r>
            <a:r>
              <a:rPr lang="en-US" sz="1700" dirty="0" err="1"/>
              <a:t>lekkoatletyczne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pływanie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średnich</a:t>
            </a:r>
            <a:r>
              <a:rPr lang="en-US" sz="1700" dirty="0"/>
              <a:t> </a:t>
            </a:r>
            <a:r>
              <a:rPr lang="en-US" sz="1700" dirty="0" err="1"/>
              <a:t>dystansach</a:t>
            </a:r>
            <a:r>
              <a:rPr lang="en-US" sz="1700" dirty="0"/>
              <a:t>, </a:t>
            </a:r>
            <a:r>
              <a:rPr lang="en-US" sz="1700" dirty="0" err="1"/>
              <a:t>pojedyncza</a:t>
            </a:r>
            <a:r>
              <a:rPr lang="en-US" sz="1700" dirty="0"/>
              <a:t> </a:t>
            </a:r>
            <a:r>
              <a:rPr lang="en-US" sz="1700" dirty="0" err="1"/>
              <a:t>runda</a:t>
            </a:r>
            <a:r>
              <a:rPr lang="en-US" sz="1700" dirty="0"/>
              <a:t> w </a:t>
            </a:r>
            <a:r>
              <a:rPr lang="en-US" sz="1700" dirty="0" err="1"/>
              <a:t>sportach</a:t>
            </a:r>
            <a:r>
              <a:rPr lang="en-US" sz="1700" dirty="0"/>
              <a:t> </a:t>
            </a:r>
            <a:r>
              <a:rPr lang="en-US" sz="1700" dirty="0" err="1"/>
              <a:t>walki</a:t>
            </a:r>
            <a:r>
              <a:rPr lang="en-US" sz="1700" dirty="0"/>
              <a:t>. </a:t>
            </a:r>
            <a:r>
              <a:rPr lang="en-US" sz="1700" dirty="0" err="1"/>
              <a:t>Moc</a:t>
            </a:r>
            <a:r>
              <a:rPr lang="en-US" sz="1700" dirty="0"/>
              <a:t> </a:t>
            </a:r>
            <a:r>
              <a:rPr lang="en-US" sz="1700" dirty="0" err="1"/>
              <a:t>tlenowa</a:t>
            </a:r>
            <a:r>
              <a:rPr lang="en-US" sz="1700" dirty="0"/>
              <a:t> </a:t>
            </a:r>
            <a:r>
              <a:rPr lang="en-US" sz="1700" dirty="0" err="1"/>
              <a:t>może</a:t>
            </a:r>
            <a:r>
              <a:rPr lang="en-US" sz="1700" dirty="0"/>
              <a:t> </a:t>
            </a:r>
            <a:r>
              <a:rPr lang="en-US" sz="1700" dirty="0" err="1"/>
              <a:t>być</a:t>
            </a:r>
            <a:r>
              <a:rPr lang="en-US" sz="1700" dirty="0"/>
              <a:t> </a:t>
            </a:r>
            <a:r>
              <a:rPr lang="en-US" sz="1700" dirty="0" err="1"/>
              <a:t>również</a:t>
            </a:r>
            <a:r>
              <a:rPr lang="en-US" sz="1700" dirty="0"/>
              <a:t> </a:t>
            </a:r>
            <a:r>
              <a:rPr lang="en-US" sz="1700" dirty="0" err="1"/>
              <a:t>elementem</a:t>
            </a:r>
            <a:r>
              <a:rPr lang="en-US" sz="1700" dirty="0"/>
              <a:t> </a:t>
            </a:r>
            <a:r>
              <a:rPr lang="en-US" sz="1700" dirty="0" err="1"/>
              <a:t>rywalizacji</a:t>
            </a:r>
            <a:r>
              <a:rPr lang="en-US" sz="1700" dirty="0"/>
              <a:t> w </a:t>
            </a:r>
            <a:r>
              <a:rPr lang="en-US" sz="1700" dirty="0" err="1"/>
              <a:t>dłużej</a:t>
            </a:r>
            <a:r>
              <a:rPr lang="en-US" sz="1700" dirty="0"/>
              <a:t> </a:t>
            </a:r>
            <a:r>
              <a:rPr lang="en-US" sz="1700" dirty="0" err="1"/>
              <a:t>trwających</a:t>
            </a:r>
            <a:r>
              <a:rPr lang="en-US" sz="1700" dirty="0"/>
              <a:t> </a:t>
            </a:r>
            <a:r>
              <a:rPr lang="en-US" sz="1700" dirty="0" err="1"/>
              <a:t>dyscyplinach</a:t>
            </a:r>
            <a:r>
              <a:rPr lang="en-US" sz="1700" dirty="0"/>
              <a:t> </a:t>
            </a:r>
            <a:r>
              <a:rPr lang="en-US" sz="1700" dirty="0" err="1"/>
              <a:t>kolarstwo</a:t>
            </a:r>
            <a:r>
              <a:rPr lang="en-US" sz="1700" dirty="0"/>
              <a:t>, </a:t>
            </a:r>
            <a:r>
              <a:rPr lang="en-US" sz="1700" dirty="0" err="1"/>
              <a:t>narciarstwo</a:t>
            </a:r>
            <a:r>
              <a:rPr lang="en-US" sz="1700" dirty="0"/>
              <a:t> </a:t>
            </a:r>
            <a:r>
              <a:rPr lang="en-US" sz="1700" dirty="0" err="1"/>
              <a:t>biegowe</a:t>
            </a:r>
            <a:r>
              <a:rPr lang="en-US" sz="1700" dirty="0"/>
              <a:t>, </a:t>
            </a:r>
            <a:r>
              <a:rPr lang="en-US" sz="1700" dirty="0" err="1"/>
              <a:t>kajakarstwo</a:t>
            </a:r>
            <a:r>
              <a:rPr lang="en-US" sz="1700" dirty="0"/>
              <a:t>, </a:t>
            </a:r>
            <a:r>
              <a:rPr lang="en-US" sz="1700" dirty="0" err="1"/>
              <a:t>wioślarstwo</a:t>
            </a:r>
            <a:r>
              <a:rPr lang="en-US" sz="1700" dirty="0"/>
              <a:t>, </a:t>
            </a:r>
            <a:r>
              <a:rPr lang="en-US" sz="1700" dirty="0" err="1"/>
              <a:t>gry</a:t>
            </a:r>
            <a:r>
              <a:rPr lang="en-US" sz="1700" dirty="0"/>
              <a:t> </a:t>
            </a:r>
            <a:r>
              <a:rPr lang="en-US" sz="1700" dirty="0" err="1"/>
              <a:t>zespołowe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52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DF6D979-399E-431D-959E-B6EB3EA5F455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Wysiłki</a:t>
            </a:r>
            <a:r>
              <a:rPr lang="en-US" sz="2000" b="1" dirty="0"/>
              <a:t> </a:t>
            </a:r>
            <a:r>
              <a:rPr lang="en-US" sz="2000" b="1" dirty="0" err="1"/>
              <a:t>tlenowe</a:t>
            </a:r>
            <a:r>
              <a:rPr lang="en-US" sz="2000" dirty="0"/>
              <a:t>, </a:t>
            </a:r>
            <a:r>
              <a:rPr lang="en-US" sz="2000" dirty="0" err="1"/>
              <a:t>dzielimy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pojemność</a:t>
            </a:r>
            <a:r>
              <a:rPr lang="en-US" sz="2000" b="1" dirty="0"/>
              <a:t> </a:t>
            </a:r>
            <a:r>
              <a:rPr lang="en-US" sz="2000" b="1" dirty="0" err="1"/>
              <a:t>tlenową</a:t>
            </a:r>
            <a:r>
              <a:rPr lang="en-US" sz="2000" dirty="0"/>
              <a:t> – </a:t>
            </a:r>
            <a:r>
              <a:rPr lang="en-US" sz="2000" dirty="0" err="1"/>
              <a:t>wysiłek</a:t>
            </a:r>
            <a:r>
              <a:rPr lang="en-US" sz="2000" dirty="0"/>
              <a:t> </a:t>
            </a:r>
            <a:r>
              <a:rPr lang="en-US" sz="2000" dirty="0" err="1"/>
              <a:t>trwający</a:t>
            </a:r>
            <a:r>
              <a:rPr lang="en-US" sz="2000" dirty="0"/>
              <a:t> </a:t>
            </a:r>
            <a:r>
              <a:rPr lang="en-US" sz="2000" dirty="0" err="1"/>
              <a:t>powyżej</a:t>
            </a:r>
            <a:r>
              <a:rPr lang="en-US" sz="2000" dirty="0"/>
              <a:t> 5 </a:t>
            </a:r>
            <a:r>
              <a:rPr lang="en-US" sz="2000" dirty="0" err="1"/>
              <a:t>minut</a:t>
            </a:r>
            <a:r>
              <a:rPr lang="en-US" sz="2000" dirty="0"/>
              <a:t>, </a:t>
            </a:r>
            <a:r>
              <a:rPr lang="en-US" sz="2000" dirty="0" err="1"/>
              <a:t>charakteryzuje</a:t>
            </a:r>
            <a:r>
              <a:rPr lang="en-US" sz="2000" dirty="0"/>
              <a:t> go </a:t>
            </a:r>
            <a:r>
              <a:rPr lang="en-US" sz="2000" dirty="0" err="1"/>
              <a:t>maksymalny</a:t>
            </a:r>
            <a:r>
              <a:rPr lang="en-US" sz="2000" dirty="0"/>
              <a:t> </a:t>
            </a:r>
            <a:r>
              <a:rPr lang="en-US" sz="2000" dirty="0" err="1"/>
              <a:t>czas</a:t>
            </a:r>
            <a:r>
              <a:rPr lang="en-US" sz="2000" dirty="0"/>
              <a:t> </a:t>
            </a:r>
            <a:r>
              <a:rPr lang="en-US" sz="2000" dirty="0" err="1"/>
              <a:t>dominacji</a:t>
            </a:r>
            <a:r>
              <a:rPr lang="en-US" sz="2000" dirty="0"/>
              <a:t> </a:t>
            </a:r>
            <a:r>
              <a:rPr lang="en-US" sz="2000" dirty="0" err="1"/>
              <a:t>przemian</a:t>
            </a:r>
            <a:r>
              <a:rPr lang="en-US" sz="2000" dirty="0"/>
              <a:t> </a:t>
            </a:r>
            <a:r>
              <a:rPr lang="en-US" sz="2000" dirty="0" err="1"/>
              <a:t>tlenowych</a:t>
            </a:r>
            <a:r>
              <a:rPr lang="en-US" sz="2000" dirty="0"/>
              <a:t>, w </a:t>
            </a:r>
            <a:r>
              <a:rPr lang="en-US" sz="2000" dirty="0" err="1"/>
              <a:t>których</a:t>
            </a:r>
            <a:r>
              <a:rPr lang="en-US" sz="2000" dirty="0"/>
              <a:t> </a:t>
            </a:r>
            <a:r>
              <a:rPr lang="en-US" sz="2000" b="1" dirty="0"/>
              <a:t>ATP </a:t>
            </a:r>
            <a:r>
              <a:rPr lang="en-US" sz="2000" b="1" dirty="0" err="1"/>
              <a:t>resyntezowane</a:t>
            </a:r>
            <a:r>
              <a:rPr lang="en-US" sz="2000" b="1" dirty="0"/>
              <a:t> jest </a:t>
            </a:r>
            <a:r>
              <a:rPr lang="en-US" sz="2000" b="1" dirty="0" err="1"/>
              <a:t>przy</a:t>
            </a:r>
            <a:r>
              <a:rPr lang="en-US" sz="2000" b="1" dirty="0"/>
              <a:t> </a:t>
            </a:r>
            <a:r>
              <a:rPr lang="en-US" sz="2000" b="1" dirty="0" err="1"/>
              <a:t>udziale</a:t>
            </a:r>
            <a:r>
              <a:rPr lang="en-US" sz="2000" b="1" dirty="0"/>
              <a:t> </a:t>
            </a:r>
            <a:r>
              <a:rPr lang="en-US" sz="2000" b="1" dirty="0" err="1"/>
              <a:t>tlenu</a:t>
            </a:r>
            <a:r>
              <a:rPr lang="en-US" sz="2000" b="1" dirty="0"/>
              <a:t> z </a:t>
            </a:r>
            <a:r>
              <a:rPr lang="en-US" sz="2000" b="1" dirty="0" err="1"/>
              <a:t>wykorzystaniem</a:t>
            </a:r>
            <a:r>
              <a:rPr lang="en-US" sz="2000" b="1" dirty="0"/>
              <a:t> </a:t>
            </a:r>
            <a:r>
              <a:rPr lang="en-US" sz="2000" b="1" dirty="0" err="1"/>
              <a:t>glikogenu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wolnych</a:t>
            </a:r>
            <a:r>
              <a:rPr lang="en-US" sz="2000" b="1" dirty="0"/>
              <a:t> </a:t>
            </a:r>
            <a:r>
              <a:rPr lang="en-US" sz="2000" b="1" dirty="0" err="1"/>
              <a:t>kwasów</a:t>
            </a:r>
            <a:r>
              <a:rPr lang="en-US" sz="2000" b="1" dirty="0"/>
              <a:t> </a:t>
            </a:r>
            <a:r>
              <a:rPr lang="en-US" sz="2000" b="1" dirty="0" err="1"/>
              <a:t>tłuszczowych</a:t>
            </a:r>
            <a:r>
              <a:rPr lang="en-US" sz="2000" dirty="0"/>
              <a:t>. </a:t>
            </a:r>
            <a:r>
              <a:rPr lang="en-US" sz="2000" dirty="0" err="1"/>
              <a:t>Przemiany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angażowane</a:t>
            </a:r>
            <a:r>
              <a:rPr lang="en-US" sz="2000" dirty="0"/>
              <a:t> </a:t>
            </a:r>
            <a:r>
              <a:rPr lang="en-US" sz="2000" dirty="0" err="1"/>
              <a:t>są</a:t>
            </a:r>
            <a:r>
              <a:rPr lang="en-US" sz="2000" dirty="0"/>
              <a:t> we  </a:t>
            </a:r>
            <a:r>
              <a:rPr lang="en-US" sz="2000" dirty="0" err="1"/>
              <a:t>wszystkich</a:t>
            </a:r>
            <a:r>
              <a:rPr lang="en-US" sz="2000" dirty="0"/>
              <a:t> </a:t>
            </a:r>
            <a:r>
              <a:rPr lang="en-US" sz="2000" dirty="0" err="1"/>
              <a:t>dyscyplinach</a:t>
            </a:r>
            <a:r>
              <a:rPr lang="en-US" sz="2000" dirty="0"/>
              <a:t>, </a:t>
            </a:r>
            <a:r>
              <a:rPr lang="en-US" sz="2000" dirty="0" err="1"/>
              <a:t>których</a:t>
            </a:r>
            <a:r>
              <a:rPr lang="en-US" sz="2000" dirty="0"/>
              <a:t> </a:t>
            </a:r>
            <a:r>
              <a:rPr lang="en-US" sz="2000" dirty="0" err="1"/>
              <a:t>czas</a:t>
            </a:r>
            <a:r>
              <a:rPr lang="en-US" sz="2000" dirty="0"/>
              <a:t> </a:t>
            </a:r>
            <a:r>
              <a:rPr lang="en-US" sz="2000" dirty="0" err="1"/>
              <a:t>trwania</a:t>
            </a:r>
            <a:r>
              <a:rPr lang="en-US" sz="2000" dirty="0"/>
              <a:t> jest </a:t>
            </a:r>
            <a:r>
              <a:rPr lang="en-US" sz="2000" dirty="0" err="1"/>
              <a:t>dłuższy</a:t>
            </a:r>
            <a:r>
              <a:rPr lang="en-US" sz="2000" dirty="0"/>
              <a:t> </a:t>
            </a:r>
            <a:r>
              <a:rPr lang="en-US" sz="2000" dirty="0" err="1"/>
              <a:t>niż</a:t>
            </a:r>
            <a:r>
              <a:rPr lang="en-US" sz="2000" dirty="0"/>
              <a:t> 5 </a:t>
            </a:r>
            <a:r>
              <a:rPr lang="en-US" sz="2000" dirty="0" err="1"/>
              <a:t>minut</a:t>
            </a:r>
            <a:r>
              <a:rPr lang="en-US" sz="2000" dirty="0"/>
              <a:t>. </a:t>
            </a:r>
            <a:r>
              <a:rPr lang="en-US" sz="2000" dirty="0" err="1"/>
              <a:t>Biegi</a:t>
            </a:r>
            <a:r>
              <a:rPr lang="en-US" sz="2000" dirty="0"/>
              <a:t> </a:t>
            </a:r>
            <a:r>
              <a:rPr lang="en-US" sz="2000" dirty="0" err="1"/>
              <a:t>długodystansowe</a:t>
            </a:r>
            <a:r>
              <a:rPr lang="en-US" sz="2000" dirty="0"/>
              <a:t>, </a:t>
            </a:r>
            <a:r>
              <a:rPr lang="en-US" sz="2000" dirty="0" err="1"/>
              <a:t>triatlon</a:t>
            </a:r>
            <a:r>
              <a:rPr lang="en-US" sz="2000" dirty="0"/>
              <a:t>, </a:t>
            </a:r>
            <a:r>
              <a:rPr lang="en-US" sz="2000" dirty="0" err="1"/>
              <a:t>pływanie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dłuższych</a:t>
            </a:r>
            <a:r>
              <a:rPr lang="en-US" sz="2000" dirty="0"/>
              <a:t> </a:t>
            </a:r>
            <a:r>
              <a:rPr lang="en-US" sz="2000" dirty="0" err="1"/>
              <a:t>dystansach</a:t>
            </a:r>
            <a:r>
              <a:rPr lang="en-US" sz="2000" dirty="0"/>
              <a:t>, </a:t>
            </a:r>
            <a:r>
              <a:rPr lang="en-US" sz="2000" dirty="0" err="1"/>
              <a:t>kolarstwo</a:t>
            </a:r>
            <a:r>
              <a:rPr lang="en-US" sz="2000" dirty="0"/>
              <a:t>, </a:t>
            </a:r>
            <a:r>
              <a:rPr lang="en-US" sz="2000" dirty="0" err="1"/>
              <a:t>biegi</a:t>
            </a:r>
            <a:r>
              <a:rPr lang="en-US" sz="2000" dirty="0"/>
              <a:t> </a:t>
            </a:r>
            <a:r>
              <a:rPr lang="en-US" sz="2000" dirty="0" err="1"/>
              <a:t>narciarskie</a:t>
            </a:r>
            <a:r>
              <a:rPr lang="en-US" sz="2000" dirty="0"/>
              <a:t>, </a:t>
            </a:r>
            <a:r>
              <a:rPr lang="en-US" sz="2000" dirty="0" err="1"/>
              <a:t>gry</a:t>
            </a:r>
            <a:r>
              <a:rPr lang="en-US" sz="2000" dirty="0"/>
              <a:t> </a:t>
            </a:r>
            <a:r>
              <a:rPr lang="en-US" sz="2000" dirty="0" err="1"/>
              <a:t>zespołowe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442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E53C4CA-2817-417C-AE58-2753262D9DD9}"/>
              </a:ext>
            </a:extLst>
          </p:cNvPr>
          <p:cNvSpPr txBox="1"/>
          <p:nvPr/>
        </p:nvSpPr>
        <p:spPr>
          <a:xfrm>
            <a:off x="4766070" y="443902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Wpływ zmian adaptacyjnych na układ krążenia</a:t>
            </a:r>
            <a:endParaRPr lang="en-US" dirty="0"/>
          </a:p>
        </p:txBody>
      </p:sp>
      <p:pic>
        <p:nvPicPr>
          <p:cNvPr id="9" name="Graphic 8" descr="Heart Organ">
            <a:extLst>
              <a:ext uri="{FF2B5EF4-FFF2-40B4-BE49-F238E27FC236}">
                <a16:creationId xmlns:a16="http://schemas.microsoft.com/office/drawing/2014/main" id="{9877305E-E483-DE77-336A-9E7CF8F47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5931" y="2272748"/>
            <a:ext cx="3639337" cy="363933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33A54-D962-4A4D-9CFE-10334AD0A9B7}"/>
              </a:ext>
            </a:extLst>
          </p:cNvPr>
          <p:cNvSpPr txBox="1"/>
          <p:nvPr/>
        </p:nvSpPr>
        <p:spPr>
          <a:xfrm>
            <a:off x="591942" y="2233445"/>
            <a:ext cx="6096000" cy="371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Zwiększenie objętości i masy serca (zwiększenie grubości mięśnia sercowego i powiększenie jam serca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Wzrost </a:t>
            </a:r>
            <a:r>
              <a:rPr lang="pl-PL" b="1" dirty="0"/>
              <a:t>objętości minutowej</a:t>
            </a:r>
            <a:r>
              <a:rPr lang="pl-PL" dirty="0"/>
              <a:t> (ilość krwi przepompowanej przez serce w czasie jednej minuty) oraz </a:t>
            </a:r>
            <a:r>
              <a:rPr lang="pl-PL" b="1" dirty="0"/>
              <a:t>objętości wyrzutowej serca</a:t>
            </a:r>
            <a:r>
              <a:rPr lang="pl-PL" dirty="0"/>
              <a:t>  (objętości krwi wyrzucanej z komory lewej w czasie jednego skurczu).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Wzrost ukrwienia serca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Spadek HR w spoczynku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Obniżenie skurczowego i rozkurczowego ciśnienia tętniczego krwi w spoczynku 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2295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4893A47-C41B-4987-8B4F-C66C35E05845}"/>
              </a:ext>
            </a:extLst>
          </p:cNvPr>
          <p:cNvSpPr txBox="1"/>
          <p:nvPr/>
        </p:nvSpPr>
        <p:spPr>
          <a:xfrm>
            <a:off x="677333" y="2194560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Wzrost ilości w mięśniu sercowym mitochondiów, mioglobiny, ATP, glukozy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Spadek krzepliwości krwi (przeciwdziałanie zatorom)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Wzrost transportu gazów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Wzrost maksymalnego nasycenia tlenem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Wzrost właściwości buforowych krwi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Wzrost stężenia immunoglobulin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Spadek stężenia cholesterolu, trójglicerydów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Wzrost stężenia frakcji HDL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Graphic 6" descr="Zdrowie">
            <a:extLst>
              <a:ext uri="{FF2B5EF4-FFF2-40B4-BE49-F238E27FC236}">
                <a16:creationId xmlns:a16="http://schemas.microsoft.com/office/drawing/2014/main" id="{B199495D-7FE8-440A-D415-3FC8C901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5931" y="2272748"/>
            <a:ext cx="3639337" cy="3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11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EA615A8-118F-4C7B-9E99-20178D65782C}"/>
              </a:ext>
            </a:extLst>
          </p:cNvPr>
          <p:cNvSpPr txBox="1"/>
          <p:nvPr/>
        </p:nvSpPr>
        <p:spPr>
          <a:xfrm>
            <a:off x="677333" y="2194560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Oddychanie  - </a:t>
            </a:r>
            <a:r>
              <a:rPr lang="en-US" dirty="0"/>
              <a:t>proces wymiany gazów pomiędzy organizmem a otaczającym środowiskiem.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Wyróżniamy trzy etapy oddychania: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oddychanie zewnętrzne - wymiana gazów pomiędzy organizmem a środowiskiem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transport gazów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oddychanie wewnętrzne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Graphic 6" descr="Płuca">
            <a:extLst>
              <a:ext uri="{FF2B5EF4-FFF2-40B4-BE49-F238E27FC236}">
                <a16:creationId xmlns:a16="http://schemas.microsoft.com/office/drawing/2014/main" id="{73E433FB-4E4A-EC50-9B85-AC0E7C178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5931" y="2272748"/>
            <a:ext cx="3639337" cy="3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3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A0C9AB-ED47-48C3-A064-1A04636F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194" y="1277143"/>
            <a:ext cx="6551612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45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951D918-4DDF-45EA-8B4B-7CD5696817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28800" y="76200"/>
            <a:ext cx="8534400" cy="6705600"/>
            <a:chOff x="1417" y="3823"/>
            <a:chExt cx="9000" cy="5400"/>
          </a:xfrm>
          <a:solidFill>
            <a:schemeClr val="accent1"/>
          </a:solidFill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3A8A761-7C11-469A-9D16-835A456BEA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7" y="3823"/>
              <a:ext cx="9000" cy="5400"/>
            </a:xfrm>
            <a:prstGeom prst="rect">
              <a:avLst/>
            </a:prstGeom>
            <a:grpFill/>
            <a:ln w="9525">
              <a:solidFill>
                <a:srgbClr val="CC66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 sz="1800" baseline="-25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" name="Text Box 4" descr="5%">
              <a:extLst>
                <a:ext uri="{FF2B5EF4-FFF2-40B4-BE49-F238E27FC236}">
                  <a16:creationId xmlns:a16="http://schemas.microsoft.com/office/drawing/2014/main" id="{E47BFA94-8CF8-465D-B79B-148D6D48A34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77" y="4183"/>
              <a:ext cx="6300" cy="2160"/>
            </a:xfrm>
            <a:prstGeom prst="rect">
              <a:avLst/>
            </a:prstGeom>
            <a:grpFill/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 sz="1800" baseline="-25000">
                <a:latin typeface="Arial" pitchFamily="34" charset="0"/>
              </a:endParaRPr>
            </a:p>
          </p:txBody>
        </p:sp>
        <p:sp>
          <p:nvSpPr>
            <p:cNvPr id="5" name="Text Box 5" descr="Kreskowanie ukośne w górę">
              <a:extLst>
                <a:ext uri="{FF2B5EF4-FFF2-40B4-BE49-F238E27FC236}">
                  <a16:creationId xmlns:a16="http://schemas.microsoft.com/office/drawing/2014/main" id="{6DEE717A-C5C6-4AEF-BC29-D6E67FA534C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77" y="6343"/>
              <a:ext cx="6300" cy="720"/>
            </a:xfrm>
            <a:prstGeom prst="rect">
              <a:avLst/>
            </a:prstGeom>
            <a:grpFill/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 sz="1800" baseline="-25000">
                <a:latin typeface="Arial" pitchFamily="34" charset="0"/>
              </a:endParaRPr>
            </a:p>
          </p:txBody>
        </p:sp>
        <p:sp>
          <p:nvSpPr>
            <p:cNvPr id="6" name="Text Box 6" descr="Siatka kropkowana">
              <a:extLst>
                <a:ext uri="{FF2B5EF4-FFF2-40B4-BE49-F238E27FC236}">
                  <a16:creationId xmlns:a16="http://schemas.microsoft.com/office/drawing/2014/main" id="{428B98FD-D3CB-407B-9E76-E00A91003B3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77" y="7063"/>
              <a:ext cx="6300" cy="900"/>
            </a:xfrm>
            <a:prstGeom prst="rect">
              <a:avLst/>
            </a:prstGeom>
            <a:grpFill/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 sz="1800" baseline="-25000">
                <a:latin typeface="Arial" pitchFamily="34" charset="0"/>
              </a:endParaRPr>
            </a:p>
          </p:txBody>
        </p:sp>
        <p:sp>
          <p:nvSpPr>
            <p:cNvPr id="7" name="Text Box 7" descr="Kropkowane karo">
              <a:extLst>
                <a:ext uri="{FF2B5EF4-FFF2-40B4-BE49-F238E27FC236}">
                  <a16:creationId xmlns:a16="http://schemas.microsoft.com/office/drawing/2014/main" id="{33921A17-7A1A-477D-A26B-33F9C482A7E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77" y="7963"/>
              <a:ext cx="6300" cy="1080"/>
            </a:xfrm>
            <a:prstGeom prst="rect">
              <a:avLst/>
            </a:prstGeom>
            <a:grpFill/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 sz="1800" baseline="-25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7089D360-AE90-48E2-9F6C-EF989B3118D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57" y="5083"/>
              <a:ext cx="1260" cy="5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 sz="1800" baseline="-25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B332EAC0-0FFB-4EEB-9179-B4BD0852B16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49" y="6497"/>
              <a:ext cx="1080" cy="5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 sz="1400" b="1"/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E911D169-3C28-443C-B51C-7BCAE57F39E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48" y="7218"/>
              <a:ext cx="1440" cy="5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 sz="1800" baseline="-25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736CFBFA-101A-4B2E-BA15-92F8AD45025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49" y="8297"/>
              <a:ext cx="1080" cy="6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 sz="1800" baseline="-25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62F7C639-0155-4A04-B2C7-1C44AA05BC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068" y="4183"/>
              <a:ext cx="54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214BD975-E441-46D4-98ED-FC6E884D4E2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069" y="6342"/>
              <a:ext cx="54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2BEFE497-BBA4-4E79-A16A-C99DED9F80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068" y="7062"/>
              <a:ext cx="54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973DA282-6293-46BE-A073-73A5A2D486A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069" y="7962"/>
              <a:ext cx="54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/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0A37E863-63A4-4350-BEB2-079D595920C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608" y="6163"/>
              <a:ext cx="1620" cy="5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pl-PL" sz="1200">
                  <a:solidFill>
                    <a:srgbClr val="000000"/>
                  </a:solidFill>
                  <a:latin typeface="Arial" pitchFamily="34" charset="0"/>
                </a:rPr>
                <a:t>spokojny wdech</a:t>
              </a:r>
              <a:endParaRPr lang="pl-PL" sz="1200" baseline="-25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4FB8FA22-1E5B-47D8-8C70-5D270046FC9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609" y="6883"/>
              <a:ext cx="1800" cy="5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pl-PL" sz="1200">
                  <a:solidFill>
                    <a:srgbClr val="000000"/>
                  </a:solidFill>
                  <a:latin typeface="Arial" pitchFamily="34" charset="0"/>
                </a:rPr>
                <a:t>spokojny wydech</a:t>
              </a:r>
              <a:endParaRPr lang="pl-PL" sz="1200" baseline="-25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2F9D010D-E44F-4205-964E-D0F1ECC91F1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608" y="7783"/>
              <a:ext cx="1440" cy="5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pl-PL" sz="1200">
                  <a:solidFill>
                    <a:srgbClr val="000000"/>
                  </a:solidFill>
                  <a:latin typeface="Arial" pitchFamily="34" charset="0"/>
                </a:rPr>
                <a:t>max. wydech</a:t>
              </a:r>
              <a:endParaRPr lang="pl-PL" sz="1200" baseline="-25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80ED4292-805B-4C95-95F0-CBDC6E62D36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617" y="4003"/>
              <a:ext cx="1440" cy="5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pl-PL" sz="1200">
                  <a:solidFill>
                    <a:srgbClr val="000000"/>
                  </a:solidFill>
                  <a:latin typeface="Arial" pitchFamily="34" charset="0"/>
                </a:rPr>
                <a:t>max. wdech</a:t>
              </a:r>
              <a:endParaRPr lang="pl-PL" sz="1200" baseline="-25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8522927-6025-48F7-AD6D-7A441B076A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98" y="4003"/>
              <a:ext cx="4464" cy="4269"/>
            </a:xfrm>
            <a:custGeom>
              <a:avLst/>
              <a:gdLst>
                <a:gd name="T0" fmla="*/ 54 w 4464"/>
                <a:gd name="T1" fmla="*/ 3106 h 4269"/>
                <a:gd name="T2" fmla="*/ 28 w 4464"/>
                <a:gd name="T3" fmla="*/ 3106 h 4269"/>
                <a:gd name="T4" fmla="*/ 31 w 4464"/>
                <a:gd name="T5" fmla="*/ 3087 h 4269"/>
                <a:gd name="T6" fmla="*/ 211 w 4464"/>
                <a:gd name="T7" fmla="*/ 2367 h 4269"/>
                <a:gd name="T8" fmla="*/ 391 w 4464"/>
                <a:gd name="T9" fmla="*/ 3087 h 4269"/>
                <a:gd name="T10" fmla="*/ 571 w 4464"/>
                <a:gd name="T11" fmla="*/ 2367 h 4269"/>
                <a:gd name="T12" fmla="*/ 751 w 4464"/>
                <a:gd name="T13" fmla="*/ 3087 h 4269"/>
                <a:gd name="T14" fmla="*/ 931 w 4464"/>
                <a:gd name="T15" fmla="*/ 2367 h 4269"/>
                <a:gd name="T16" fmla="*/ 1147 w 4464"/>
                <a:gd name="T17" fmla="*/ 239 h 4269"/>
                <a:gd name="T18" fmla="*/ 1494 w 4464"/>
                <a:gd name="T19" fmla="*/ 3800 h 4269"/>
                <a:gd name="T20" fmla="*/ 1700 w 4464"/>
                <a:gd name="T21" fmla="*/ 3054 h 4269"/>
                <a:gd name="T22" fmla="*/ 1831 w 4464"/>
                <a:gd name="T23" fmla="*/ 2367 h 4269"/>
                <a:gd name="T24" fmla="*/ 2011 w 4464"/>
                <a:gd name="T25" fmla="*/ 3087 h 4269"/>
                <a:gd name="T26" fmla="*/ 2191 w 4464"/>
                <a:gd name="T27" fmla="*/ 2367 h 4269"/>
                <a:gd name="T28" fmla="*/ 2399 w 4464"/>
                <a:gd name="T29" fmla="*/ 2973 h 4269"/>
                <a:gd name="T30" fmla="*/ 2731 w 4464"/>
                <a:gd name="T31" fmla="*/ 207 h 4269"/>
                <a:gd name="T32" fmla="*/ 3011 w 4464"/>
                <a:gd name="T33" fmla="*/ 2887 h 4269"/>
                <a:gd name="T34" fmla="*/ 3178 w 4464"/>
                <a:gd name="T35" fmla="*/ 2874 h 4269"/>
                <a:gd name="T36" fmla="*/ 3271 w 4464"/>
                <a:gd name="T37" fmla="*/ 2367 h 4269"/>
                <a:gd name="T38" fmla="*/ 3451 w 4464"/>
                <a:gd name="T39" fmla="*/ 3087 h 4269"/>
                <a:gd name="T40" fmla="*/ 3693 w 4464"/>
                <a:gd name="T41" fmla="*/ 2347 h 4269"/>
                <a:gd name="T42" fmla="*/ 3834 w 4464"/>
                <a:gd name="T43" fmla="*/ 2926 h 4269"/>
                <a:gd name="T44" fmla="*/ 4040 w 4464"/>
                <a:gd name="T45" fmla="*/ 3993 h 4269"/>
                <a:gd name="T46" fmla="*/ 4258 w 4464"/>
                <a:gd name="T47" fmla="*/ 2373 h 4269"/>
                <a:gd name="T48" fmla="*/ 4464 w 4464"/>
                <a:gd name="T49" fmla="*/ 3054 h 4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64"/>
                <a:gd name="T76" fmla="*/ 0 h 4269"/>
                <a:gd name="T77" fmla="*/ 4464 w 4464"/>
                <a:gd name="T78" fmla="*/ 4269 h 42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64" h="4269">
                  <a:moveTo>
                    <a:pt x="54" y="3106"/>
                  </a:moveTo>
                  <a:cubicBezTo>
                    <a:pt x="50" y="3106"/>
                    <a:pt x="32" y="3109"/>
                    <a:pt x="28" y="3106"/>
                  </a:cubicBezTo>
                  <a:cubicBezTo>
                    <a:pt x="24" y="3103"/>
                    <a:pt x="0" y="3210"/>
                    <a:pt x="31" y="3087"/>
                  </a:cubicBezTo>
                  <a:cubicBezTo>
                    <a:pt x="62" y="2964"/>
                    <a:pt x="151" y="2367"/>
                    <a:pt x="211" y="2367"/>
                  </a:cubicBezTo>
                  <a:cubicBezTo>
                    <a:pt x="271" y="2367"/>
                    <a:pt x="331" y="3087"/>
                    <a:pt x="391" y="3087"/>
                  </a:cubicBezTo>
                  <a:cubicBezTo>
                    <a:pt x="451" y="3087"/>
                    <a:pt x="511" y="2367"/>
                    <a:pt x="571" y="2367"/>
                  </a:cubicBezTo>
                  <a:cubicBezTo>
                    <a:pt x="631" y="2367"/>
                    <a:pt x="691" y="3087"/>
                    <a:pt x="751" y="3087"/>
                  </a:cubicBezTo>
                  <a:cubicBezTo>
                    <a:pt x="811" y="3087"/>
                    <a:pt x="865" y="2842"/>
                    <a:pt x="931" y="2367"/>
                  </a:cubicBezTo>
                  <a:cubicBezTo>
                    <a:pt x="997" y="1892"/>
                    <a:pt x="1053" y="0"/>
                    <a:pt x="1147" y="239"/>
                  </a:cubicBezTo>
                  <a:cubicBezTo>
                    <a:pt x="1241" y="478"/>
                    <a:pt x="1402" y="3331"/>
                    <a:pt x="1494" y="3800"/>
                  </a:cubicBezTo>
                  <a:cubicBezTo>
                    <a:pt x="1586" y="4269"/>
                    <a:pt x="1644" y="3293"/>
                    <a:pt x="1700" y="3054"/>
                  </a:cubicBezTo>
                  <a:cubicBezTo>
                    <a:pt x="1756" y="2815"/>
                    <a:pt x="1779" y="2362"/>
                    <a:pt x="1831" y="2367"/>
                  </a:cubicBezTo>
                  <a:cubicBezTo>
                    <a:pt x="1883" y="2372"/>
                    <a:pt x="1951" y="3087"/>
                    <a:pt x="2011" y="3087"/>
                  </a:cubicBezTo>
                  <a:cubicBezTo>
                    <a:pt x="2071" y="3087"/>
                    <a:pt x="2126" y="2386"/>
                    <a:pt x="2191" y="2367"/>
                  </a:cubicBezTo>
                  <a:cubicBezTo>
                    <a:pt x="2256" y="2348"/>
                    <a:pt x="2309" y="3333"/>
                    <a:pt x="2399" y="2973"/>
                  </a:cubicBezTo>
                  <a:cubicBezTo>
                    <a:pt x="2489" y="2613"/>
                    <a:pt x="2629" y="221"/>
                    <a:pt x="2731" y="207"/>
                  </a:cubicBezTo>
                  <a:cubicBezTo>
                    <a:pt x="2833" y="193"/>
                    <a:pt x="2937" y="2443"/>
                    <a:pt x="3011" y="2887"/>
                  </a:cubicBezTo>
                  <a:cubicBezTo>
                    <a:pt x="3085" y="3331"/>
                    <a:pt x="3135" y="2961"/>
                    <a:pt x="3178" y="2874"/>
                  </a:cubicBezTo>
                  <a:cubicBezTo>
                    <a:pt x="3221" y="2787"/>
                    <a:pt x="3226" y="2332"/>
                    <a:pt x="3271" y="2367"/>
                  </a:cubicBezTo>
                  <a:cubicBezTo>
                    <a:pt x="3316" y="2402"/>
                    <a:pt x="3381" y="3090"/>
                    <a:pt x="3451" y="3087"/>
                  </a:cubicBezTo>
                  <a:cubicBezTo>
                    <a:pt x="3521" y="3084"/>
                    <a:pt x="3629" y="2374"/>
                    <a:pt x="3693" y="2347"/>
                  </a:cubicBezTo>
                  <a:cubicBezTo>
                    <a:pt x="3757" y="2320"/>
                    <a:pt x="3776" y="2652"/>
                    <a:pt x="3834" y="2926"/>
                  </a:cubicBezTo>
                  <a:cubicBezTo>
                    <a:pt x="3892" y="3200"/>
                    <a:pt x="3969" y="4085"/>
                    <a:pt x="4040" y="3993"/>
                  </a:cubicBezTo>
                  <a:cubicBezTo>
                    <a:pt x="4111" y="3901"/>
                    <a:pt x="4187" y="2530"/>
                    <a:pt x="4258" y="2373"/>
                  </a:cubicBezTo>
                  <a:cubicBezTo>
                    <a:pt x="4329" y="2216"/>
                    <a:pt x="4421" y="2912"/>
                    <a:pt x="4464" y="3054"/>
                  </a:cubicBez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5211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85ACF8-1663-47E1-80F1-B54D0CD2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i="1" u="sng" dirty="0"/>
              <a:t>SUPERKOMPENSACJA</a:t>
            </a:r>
            <a:endParaRPr lang="pl-PL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37E4C4C-16A4-42B6-A6B7-717B766FE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8" y="2515658"/>
            <a:ext cx="5185317" cy="366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1984C44-344A-45D3-AC70-6CA2B156D16F}"/>
              </a:ext>
            </a:extLst>
          </p:cNvPr>
          <p:cNvSpPr txBox="1"/>
          <p:nvPr/>
        </p:nvSpPr>
        <p:spPr>
          <a:xfrm>
            <a:off x="465667" y="1921933"/>
            <a:ext cx="49529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3600" dirty="0" err="1"/>
              <a:t>Superkompensacja</a:t>
            </a:r>
            <a:r>
              <a:rPr lang="pl-PL" altLang="pl-PL" sz="3600" dirty="0"/>
              <a:t> jest najistotniejszym elementem treningu warunkującym wzrost formy sportowej tym samym określonej funkcji motorycznych</a:t>
            </a:r>
          </a:p>
        </p:txBody>
      </p:sp>
    </p:spTree>
    <p:extLst>
      <p:ext uri="{BB962C8B-B14F-4D97-AF65-F5344CB8AC3E}">
        <p14:creationId xmlns:p14="http://schemas.microsoft.com/office/powerpoint/2010/main" val="3376042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B4FFD5D-F54F-499E-AE08-1316CA491B4B}"/>
              </a:ext>
            </a:extLst>
          </p:cNvPr>
          <p:cNvSpPr txBox="1"/>
          <p:nvPr/>
        </p:nvSpPr>
        <p:spPr>
          <a:xfrm>
            <a:off x="4090507" y="764373"/>
            <a:ext cx="7434070" cy="1474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i="1" cap="all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Wpływ zmian adaptacyjnych na układ oddechowy</a:t>
            </a:r>
            <a:endParaRPr lang="en-US" sz="3400" cap="all"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8AB510-6F85-4ADD-9046-787832A17020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Wzrost</a:t>
            </a:r>
            <a:r>
              <a:rPr lang="en-US" sz="1900" dirty="0"/>
              <a:t> </a:t>
            </a:r>
            <a:r>
              <a:rPr lang="en-US" sz="1900" dirty="0" err="1"/>
              <a:t>wentylacji</a:t>
            </a:r>
            <a:r>
              <a:rPr lang="en-US" sz="1900" dirty="0"/>
              <a:t> </a:t>
            </a:r>
            <a:r>
              <a:rPr lang="en-US" sz="1900" dirty="0" err="1"/>
              <a:t>minutowej</a:t>
            </a:r>
            <a:r>
              <a:rPr lang="en-US" sz="1900" dirty="0"/>
              <a:t> </a:t>
            </a:r>
            <a:r>
              <a:rPr lang="en-US" sz="1900" dirty="0" err="1"/>
              <a:t>płuc</a:t>
            </a:r>
            <a:r>
              <a:rPr lang="en-US" sz="1900" dirty="0"/>
              <a:t> - </a:t>
            </a:r>
            <a:r>
              <a:rPr lang="en-US" sz="1900" dirty="0" err="1"/>
              <a:t>ilość</a:t>
            </a:r>
            <a:r>
              <a:rPr lang="en-US" sz="1900" dirty="0"/>
              <a:t> </a:t>
            </a:r>
            <a:r>
              <a:rPr lang="en-US" sz="1900" dirty="0" err="1"/>
              <a:t>powietrza</a:t>
            </a:r>
            <a:r>
              <a:rPr lang="en-US" sz="1900" dirty="0"/>
              <a:t> </a:t>
            </a:r>
            <a:r>
              <a:rPr lang="en-US" sz="1900" dirty="0" err="1"/>
              <a:t>jaka</a:t>
            </a:r>
            <a:r>
              <a:rPr lang="en-US" sz="1900" dirty="0"/>
              <a:t> </a:t>
            </a:r>
            <a:r>
              <a:rPr lang="en-US" sz="1900" dirty="0" err="1"/>
              <a:t>przepływa</a:t>
            </a:r>
            <a:r>
              <a:rPr lang="en-US" sz="1900" dirty="0"/>
              <a:t> </a:t>
            </a:r>
            <a:r>
              <a:rPr lang="en-US" sz="1900" dirty="0" err="1"/>
              <a:t>przez</a:t>
            </a:r>
            <a:r>
              <a:rPr lang="en-US" sz="1900" dirty="0"/>
              <a:t> </a:t>
            </a:r>
            <a:r>
              <a:rPr lang="en-US" sz="1900" dirty="0" err="1"/>
              <a:t>płuca</a:t>
            </a:r>
            <a:r>
              <a:rPr lang="en-US" sz="1900" dirty="0"/>
              <a:t> w </a:t>
            </a:r>
            <a:r>
              <a:rPr lang="en-US" sz="1900" dirty="0" err="1"/>
              <a:t>ciągu</a:t>
            </a:r>
            <a:r>
              <a:rPr lang="en-US" sz="1900" dirty="0"/>
              <a:t> </a:t>
            </a:r>
            <a:r>
              <a:rPr lang="en-US" sz="1900" dirty="0" err="1"/>
              <a:t>jednej</a:t>
            </a:r>
            <a:r>
              <a:rPr lang="en-US" sz="1900" dirty="0"/>
              <a:t> </a:t>
            </a:r>
            <a:r>
              <a:rPr lang="en-US" sz="1900" dirty="0" err="1"/>
              <a:t>minuty</a:t>
            </a:r>
            <a:r>
              <a:rPr lang="en-US" sz="1900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Wzrost</a:t>
            </a:r>
            <a:r>
              <a:rPr lang="en-US" sz="1900" dirty="0"/>
              <a:t> </a:t>
            </a:r>
            <a:r>
              <a:rPr lang="en-US" sz="1900" dirty="0" err="1"/>
              <a:t>pojemności</a:t>
            </a:r>
            <a:r>
              <a:rPr lang="en-US" sz="1900" dirty="0"/>
              <a:t> </a:t>
            </a:r>
            <a:r>
              <a:rPr lang="en-US" sz="1900" dirty="0" err="1"/>
              <a:t>dyfuzyjnej</a:t>
            </a:r>
            <a:r>
              <a:rPr lang="en-US" sz="1900" dirty="0"/>
              <a:t> - </a:t>
            </a:r>
            <a:r>
              <a:rPr lang="en-US" sz="1900" dirty="0" err="1"/>
              <a:t>poprawa</a:t>
            </a:r>
            <a:r>
              <a:rPr lang="en-US" sz="1900" dirty="0"/>
              <a:t> </a:t>
            </a:r>
            <a:r>
              <a:rPr lang="en-US" sz="1900" dirty="0" err="1"/>
              <a:t>wymiany</a:t>
            </a:r>
            <a:r>
              <a:rPr lang="en-US" sz="1900" dirty="0"/>
              <a:t> </a:t>
            </a:r>
            <a:r>
              <a:rPr lang="en-US" sz="1900" dirty="0" err="1"/>
              <a:t>gazowej</a:t>
            </a:r>
            <a:r>
              <a:rPr lang="en-US" sz="1900" dirty="0"/>
              <a:t> w </a:t>
            </a:r>
            <a:r>
              <a:rPr lang="en-US" sz="1900" dirty="0" err="1"/>
              <a:t>płucach</a:t>
            </a:r>
            <a:r>
              <a:rPr lang="en-US" sz="1900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Wzrost</a:t>
            </a:r>
            <a:r>
              <a:rPr lang="en-US" sz="1900" dirty="0"/>
              <a:t> </a:t>
            </a:r>
            <a:r>
              <a:rPr lang="en-US" sz="1900" dirty="0" err="1"/>
              <a:t>kapilaryzacji</a:t>
            </a:r>
            <a:r>
              <a:rPr lang="en-US" sz="1900" dirty="0"/>
              <a:t> </a:t>
            </a:r>
            <a:r>
              <a:rPr lang="en-US" sz="1900" dirty="0" err="1"/>
              <a:t>płuc</a:t>
            </a: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Wzrost</a:t>
            </a:r>
            <a:r>
              <a:rPr lang="en-US" sz="1900" dirty="0"/>
              <a:t> </a:t>
            </a:r>
            <a:r>
              <a:rPr lang="en-US" sz="1900" dirty="0" err="1"/>
              <a:t>pojemności</a:t>
            </a:r>
            <a:r>
              <a:rPr lang="en-US" sz="1900" dirty="0"/>
              <a:t> </a:t>
            </a:r>
            <a:r>
              <a:rPr lang="en-US" sz="1900" dirty="0" err="1"/>
              <a:t>życiowej</a:t>
            </a:r>
            <a:r>
              <a:rPr lang="en-US" sz="1900" dirty="0"/>
              <a:t> </a:t>
            </a:r>
            <a:r>
              <a:rPr lang="en-US" sz="1900" dirty="0" err="1"/>
              <a:t>płuc</a:t>
            </a: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Spadek</a:t>
            </a:r>
            <a:r>
              <a:rPr lang="en-US" sz="1900" dirty="0"/>
              <a:t> </a:t>
            </a:r>
            <a:r>
              <a:rPr lang="en-US" sz="1900" dirty="0" err="1"/>
              <a:t>oporu</a:t>
            </a:r>
            <a:r>
              <a:rPr lang="en-US" sz="1900" dirty="0"/>
              <a:t> </a:t>
            </a:r>
            <a:r>
              <a:rPr lang="en-US" sz="1900" dirty="0" err="1"/>
              <a:t>oddechowego</a:t>
            </a: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Wzrost</a:t>
            </a:r>
            <a:r>
              <a:rPr lang="en-US" sz="1900" dirty="0"/>
              <a:t> </a:t>
            </a:r>
            <a:r>
              <a:rPr lang="en-US" sz="1900" dirty="0" err="1"/>
              <a:t>sprawności</a:t>
            </a:r>
            <a:r>
              <a:rPr lang="en-US" sz="1900" dirty="0"/>
              <a:t> </a:t>
            </a:r>
            <a:r>
              <a:rPr lang="en-US" sz="1900" dirty="0" err="1"/>
              <a:t>układu</a:t>
            </a:r>
            <a:r>
              <a:rPr lang="en-US" sz="1900" dirty="0"/>
              <a:t> </a:t>
            </a:r>
            <a:r>
              <a:rPr lang="en-US" sz="1900" dirty="0" err="1"/>
              <a:t>oddechowego</a:t>
            </a: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Spadek</a:t>
            </a:r>
            <a:r>
              <a:rPr lang="en-US" sz="1900" dirty="0"/>
              <a:t> </a:t>
            </a:r>
            <a:r>
              <a:rPr lang="en-US" sz="1900" dirty="0" err="1"/>
              <a:t>częstości</a:t>
            </a:r>
            <a:r>
              <a:rPr lang="en-US" sz="1900" dirty="0"/>
              <a:t> </a:t>
            </a:r>
            <a:r>
              <a:rPr lang="en-US" sz="1900" dirty="0" err="1"/>
              <a:t>oddechów</a:t>
            </a: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Zwiększenie</a:t>
            </a:r>
            <a:r>
              <a:rPr lang="en-US" sz="1900" dirty="0"/>
              <a:t> </a:t>
            </a:r>
            <a:r>
              <a:rPr lang="en-US" sz="1900" dirty="0" err="1"/>
              <a:t>siły</a:t>
            </a:r>
            <a:r>
              <a:rPr lang="en-US" sz="1900" dirty="0"/>
              <a:t> </a:t>
            </a:r>
            <a:r>
              <a:rPr lang="en-US" sz="1900" dirty="0" err="1"/>
              <a:t>mięśni</a:t>
            </a:r>
            <a:r>
              <a:rPr lang="en-US" sz="1900" dirty="0"/>
              <a:t> </a:t>
            </a:r>
            <a:r>
              <a:rPr lang="en-US" sz="1900" dirty="0" err="1"/>
              <a:t>oddechowych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ruchomości</a:t>
            </a:r>
            <a:r>
              <a:rPr lang="en-US" sz="1900" dirty="0"/>
              <a:t> </a:t>
            </a:r>
            <a:r>
              <a:rPr lang="en-US" sz="1900" dirty="0" err="1"/>
              <a:t>klatki</a:t>
            </a:r>
            <a:r>
              <a:rPr lang="en-US" sz="1900" dirty="0"/>
              <a:t> </a:t>
            </a:r>
            <a:r>
              <a:rPr lang="en-US" sz="1900" dirty="0" err="1"/>
              <a:t>piersiowej</a:t>
            </a: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7590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F2B4AE2-F518-481A-B974-5A37794F0394}"/>
              </a:ext>
            </a:extLst>
          </p:cNvPr>
          <p:cNvSpPr txBox="1"/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1" cap="all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Restytucja</a:t>
            </a:r>
            <a:r>
              <a:rPr lang="en-US" sz="4000" cap="all"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7" name="pole tekstowe 4">
            <a:extLst>
              <a:ext uri="{FF2B5EF4-FFF2-40B4-BE49-F238E27FC236}">
                <a16:creationId xmlns:a16="http://schemas.microsoft.com/office/drawing/2014/main" id="{027A1501-2CA0-A72A-2954-1BD190641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721089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8066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F2B4AE2-F518-481A-B974-5A37794F0394}"/>
              </a:ext>
            </a:extLst>
          </p:cNvPr>
          <p:cNvSpPr txBox="1"/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1" cap="all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Restytucja</a:t>
            </a:r>
            <a:r>
              <a:rPr lang="en-US" sz="4000" cap="all"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7" name="pole tekstowe 4">
            <a:extLst>
              <a:ext uri="{FF2B5EF4-FFF2-40B4-BE49-F238E27FC236}">
                <a16:creationId xmlns:a16="http://schemas.microsoft.com/office/drawing/2014/main" id="{027A1501-2CA0-A72A-2954-1BD190641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011641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0331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graphicFrame>
        <p:nvGraphicFramePr>
          <p:cNvPr id="5" name="pole tekstowe 2">
            <a:extLst>
              <a:ext uri="{FF2B5EF4-FFF2-40B4-BE49-F238E27FC236}">
                <a16:creationId xmlns:a16="http://schemas.microsoft.com/office/drawing/2014/main" id="{E353E4EE-8CD7-E968-BA06-1C758AC53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575100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0774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CF43244-C039-490B-975C-F5BC2FF0B07F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Zjawisko</a:t>
            </a:r>
            <a:r>
              <a:rPr lang="en-US" sz="2000" dirty="0"/>
              <a:t> </a:t>
            </a:r>
            <a:r>
              <a:rPr lang="en-US" sz="2000" dirty="0" err="1"/>
              <a:t>bólu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sztywności</a:t>
            </a:r>
            <a:r>
              <a:rPr lang="en-US" sz="2000" dirty="0"/>
              <a:t> </a:t>
            </a:r>
            <a:r>
              <a:rPr lang="en-US" sz="2000" dirty="0" err="1"/>
              <a:t>mięśni</a:t>
            </a:r>
            <a:r>
              <a:rPr lang="en-US" sz="2000" dirty="0"/>
              <a:t> po </a:t>
            </a:r>
            <a:r>
              <a:rPr lang="en-US" sz="2000" dirty="0" err="1"/>
              <a:t>intensywnych</a:t>
            </a:r>
            <a:r>
              <a:rPr lang="en-US" sz="2000" dirty="0"/>
              <a:t> </a:t>
            </a:r>
            <a:r>
              <a:rPr lang="en-US" sz="2000" dirty="0" err="1"/>
              <a:t>treningach</a:t>
            </a:r>
            <a:r>
              <a:rPr lang="en-US" sz="2000" dirty="0"/>
              <a:t>, w </a:t>
            </a:r>
            <a:r>
              <a:rPr lang="en-US" sz="2000" dirty="0" err="1"/>
              <a:t>fizjologii</a:t>
            </a:r>
            <a:r>
              <a:rPr lang="en-US" sz="2000" dirty="0"/>
              <a:t> </a:t>
            </a:r>
            <a:r>
              <a:rPr lang="en-US" sz="2000" dirty="0" err="1"/>
              <a:t>nazywane</a:t>
            </a:r>
            <a:r>
              <a:rPr lang="en-US" sz="2000" dirty="0"/>
              <a:t> jest „DOMS” </a:t>
            </a:r>
            <a:r>
              <a:rPr lang="en-US" sz="2000" dirty="0" err="1"/>
              <a:t>czyli</a:t>
            </a:r>
            <a:r>
              <a:rPr lang="en-US" sz="2000" dirty="0"/>
              <a:t> z ang. „delayed onset of muscle soreness”. DOMS to </a:t>
            </a:r>
            <a:r>
              <a:rPr lang="en-US" sz="2000" dirty="0" err="1"/>
              <a:t>opóźnione</a:t>
            </a:r>
            <a:r>
              <a:rPr lang="en-US" sz="2000" dirty="0"/>
              <a:t> </a:t>
            </a:r>
            <a:r>
              <a:rPr lang="en-US" sz="2000" dirty="0" err="1"/>
              <a:t>bóle</a:t>
            </a:r>
            <a:r>
              <a:rPr lang="en-US" sz="2000" dirty="0"/>
              <a:t> </a:t>
            </a:r>
            <a:r>
              <a:rPr lang="en-US" sz="2000" dirty="0" err="1"/>
              <a:t>mięśni</a:t>
            </a:r>
            <a:r>
              <a:rPr lang="en-US" sz="2000" dirty="0"/>
              <a:t> </a:t>
            </a:r>
            <a:r>
              <a:rPr lang="en-US" sz="2000" dirty="0" err="1"/>
              <a:t>wywołane</a:t>
            </a:r>
            <a:r>
              <a:rPr lang="en-US" sz="2000" dirty="0"/>
              <a:t> </a:t>
            </a:r>
            <a:r>
              <a:rPr lang="en-US" sz="2000" dirty="0" err="1"/>
              <a:t>uszkodzeniem</a:t>
            </a:r>
            <a:r>
              <a:rPr lang="en-US" sz="2000" dirty="0"/>
              <a:t> </a:t>
            </a:r>
            <a:r>
              <a:rPr lang="en-US" sz="2000" dirty="0" err="1"/>
              <a:t>komórek</a:t>
            </a:r>
            <a:r>
              <a:rPr lang="en-US" sz="2000" dirty="0"/>
              <a:t> </a:t>
            </a:r>
            <a:r>
              <a:rPr lang="en-US" sz="2000" dirty="0" err="1"/>
              <a:t>mięśniowych</a:t>
            </a:r>
            <a:r>
              <a:rPr lang="en-US" sz="2000" dirty="0"/>
              <a:t>, </a:t>
            </a:r>
            <a:r>
              <a:rPr lang="en-US" sz="2000" dirty="0" err="1"/>
              <a:t>procesem</a:t>
            </a:r>
            <a:r>
              <a:rPr lang="en-US" sz="2000" dirty="0"/>
              <a:t> </a:t>
            </a:r>
            <a:r>
              <a:rPr lang="en-US" sz="2000" dirty="0" err="1"/>
              <a:t>zapalnym</a:t>
            </a:r>
            <a:r>
              <a:rPr lang="en-US" sz="2000" dirty="0"/>
              <a:t> </a:t>
            </a:r>
            <a:r>
              <a:rPr lang="en-US" sz="2000" dirty="0" err="1"/>
              <a:t>zachodzącym</a:t>
            </a:r>
            <a:r>
              <a:rPr lang="en-US" sz="2000" dirty="0"/>
              <a:t> w </a:t>
            </a:r>
            <a:r>
              <a:rPr lang="en-US" sz="2000" dirty="0" err="1"/>
              <a:t>mięśniu</a:t>
            </a:r>
            <a:r>
              <a:rPr lang="en-US" sz="2000" dirty="0"/>
              <a:t> </a:t>
            </a:r>
            <a:r>
              <a:rPr lang="en-US" sz="2000" dirty="0" err="1"/>
              <a:t>oraz</a:t>
            </a:r>
            <a:r>
              <a:rPr lang="en-US" sz="2000" dirty="0"/>
              <a:t> </a:t>
            </a:r>
            <a:r>
              <a:rPr lang="en-US" sz="2000" dirty="0" err="1"/>
              <a:t>obrzęk</a:t>
            </a:r>
            <a:r>
              <a:rPr lang="en-US" sz="2000" dirty="0"/>
              <a:t> </a:t>
            </a:r>
            <a:r>
              <a:rPr lang="en-US" sz="2000" dirty="0" err="1"/>
              <a:t>komórek</a:t>
            </a:r>
            <a:r>
              <a:rPr lang="en-US" sz="2000" dirty="0"/>
              <a:t> </a:t>
            </a:r>
            <a:r>
              <a:rPr lang="en-US" sz="2000" dirty="0" err="1"/>
              <a:t>mięśniowych</a:t>
            </a:r>
            <a:r>
              <a:rPr lang="en-US" sz="2000" dirty="0"/>
              <a:t> </a:t>
            </a:r>
            <a:r>
              <a:rPr lang="en-US" sz="2000" dirty="0" err="1"/>
              <a:t>czyli</a:t>
            </a:r>
            <a:r>
              <a:rPr lang="en-US" sz="2000" dirty="0"/>
              <a:t> po </a:t>
            </a:r>
            <a:r>
              <a:rPr lang="en-US" sz="2000" dirty="0" err="1"/>
              <a:t>prostu</a:t>
            </a:r>
            <a:r>
              <a:rPr lang="en-US" sz="2000" dirty="0"/>
              <a:t> </a:t>
            </a:r>
            <a:r>
              <a:rPr lang="en-US" sz="2000" dirty="0" err="1"/>
              <a:t>mikrouszkodzenia</a:t>
            </a:r>
            <a:r>
              <a:rPr lang="en-US" sz="2000" dirty="0"/>
              <a:t> </a:t>
            </a:r>
            <a:r>
              <a:rPr lang="en-US" sz="2000" dirty="0" err="1"/>
              <a:t>włókien</a:t>
            </a:r>
            <a:r>
              <a:rPr lang="en-US" sz="2000" dirty="0"/>
              <a:t> </a:t>
            </a:r>
            <a:r>
              <a:rPr lang="en-US" sz="2000" dirty="0" err="1"/>
              <a:t>mięśniowych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75394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B76474B-E7D2-4235-9EDD-A4CF5F670EA6}"/>
              </a:ext>
            </a:extLst>
          </p:cNvPr>
          <p:cNvSpPr txBox="1"/>
          <p:nvPr/>
        </p:nvSpPr>
        <p:spPr>
          <a:xfrm>
            <a:off x="5615888" y="673240"/>
            <a:ext cx="5951914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l-PL" sz="4800" b="1" i="1" u="sng" cap="all">
                <a:latin typeface="+mj-lt"/>
                <a:ea typeface="+mj-ea"/>
                <a:cs typeface="+mj-cs"/>
              </a:rPr>
              <a:t>Budowa i fizjologia mięśni szkieletowych</a:t>
            </a:r>
            <a:endParaRPr lang="en-US" sz="4800" cap="all">
              <a:latin typeface="+mj-lt"/>
              <a:ea typeface="+mj-ea"/>
              <a:cs typeface="+mj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8A424C7-60D2-4CD5-8352-3DE55A3D1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12341"/>
          <a:stretch/>
        </p:blipFill>
        <p:spPr bwMode="auto">
          <a:xfrm>
            <a:off x="-4" y="10"/>
            <a:ext cx="4654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61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294AFE1-D4BE-48CC-8886-BCD93B8BE783}"/>
              </a:ext>
            </a:extLst>
          </p:cNvPr>
          <p:cNvSpPr txBox="1"/>
          <p:nvPr/>
        </p:nvSpPr>
        <p:spPr>
          <a:xfrm>
            <a:off x="685800" y="1066163"/>
            <a:ext cx="3306744" cy="514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l-PL" sz="4000" b="1" i="1" u="sng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Działanie mięśni:</a:t>
            </a:r>
            <a:endParaRPr lang="en-US" sz="4000" cap="all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pole tekstowe 4">
            <a:extLst>
              <a:ext uri="{FF2B5EF4-FFF2-40B4-BE49-F238E27FC236}">
                <a16:creationId xmlns:a16="http://schemas.microsoft.com/office/drawing/2014/main" id="{A6CE8042-7426-F8F9-27AC-05CD9F9A0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953960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147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294AFE1-D4BE-48CC-8886-BCD93B8BE783}"/>
              </a:ext>
            </a:extLst>
          </p:cNvPr>
          <p:cNvSpPr txBox="1"/>
          <p:nvPr/>
        </p:nvSpPr>
        <p:spPr>
          <a:xfrm>
            <a:off x="685800" y="1066163"/>
            <a:ext cx="3306744" cy="514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altLang="pl-PL" sz="4000" b="1" i="1" u="sng" dirty="0">
                <a:solidFill>
                  <a:schemeClr val="bg1"/>
                </a:solidFill>
              </a:rPr>
              <a:t>Przyczepy mięśni</a:t>
            </a:r>
            <a:r>
              <a:rPr lang="pl-PL" altLang="pl-PL" sz="8000" dirty="0">
                <a:solidFill>
                  <a:schemeClr val="bg1"/>
                </a:solidFill>
              </a:rPr>
              <a:t>:</a:t>
            </a:r>
            <a:endParaRPr lang="en-US" sz="40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pole tekstowe 4">
            <a:extLst>
              <a:ext uri="{FF2B5EF4-FFF2-40B4-BE49-F238E27FC236}">
                <a16:creationId xmlns:a16="http://schemas.microsoft.com/office/drawing/2014/main" id="{A6CE8042-7426-F8F9-27AC-05CD9F9A0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636925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735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26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34B2D1-24B2-447D-A4C9-E0C5497BE00D}"/>
              </a:ext>
            </a:extLst>
          </p:cNvPr>
          <p:cNvSpPr txBox="1"/>
          <p:nvPr/>
        </p:nvSpPr>
        <p:spPr>
          <a:xfrm>
            <a:off x="685800" y="1066163"/>
            <a:ext cx="3306744" cy="514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l-PL" sz="4000" b="1" i="1" u="sng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Kształt mięśni:</a:t>
            </a:r>
            <a:endParaRPr lang="en-US" sz="4000" cap="all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pole tekstowe 4">
            <a:extLst>
              <a:ext uri="{FF2B5EF4-FFF2-40B4-BE49-F238E27FC236}">
                <a16:creationId xmlns:a16="http://schemas.microsoft.com/office/drawing/2014/main" id="{11C011F6-62A4-D61A-6616-D29423C46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766314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830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odzaje mięśni">
            <a:extLst>
              <a:ext uri="{FF2B5EF4-FFF2-40B4-BE49-F238E27FC236}">
                <a16:creationId xmlns:a16="http://schemas.microsoft.com/office/drawing/2014/main" id="{27388160-90F6-4D29-9611-773CF02FD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8" y="370681"/>
            <a:ext cx="7993062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69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8866E5-8514-4722-ACDB-68A9CBE7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EE36B9-D729-4C24-A046-6D89BDC2D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pl-PL" altLang="pl-PL" dirty="0"/>
              <a:t>Podstawowym warunkiem jest nawarstwianie się efektów treningowych na zasadzie odbudowy z nadwyżką po wysiłku treningowym w odpowiednim czasie potrzebnym na regeneracje. Warunkiem narastania efektów </a:t>
            </a:r>
            <a:r>
              <a:rPr lang="pl-PL" altLang="pl-PL" dirty="0" err="1"/>
              <a:t>potreningowych</a:t>
            </a:r>
            <a:r>
              <a:rPr lang="pl-PL" altLang="pl-PL" dirty="0"/>
              <a:t> jest realizacja powtórnego zmęczenia już w fazie </a:t>
            </a:r>
            <a:r>
              <a:rPr lang="pl-PL" altLang="pl-PL" dirty="0" err="1"/>
              <a:t>superkompensacji</a:t>
            </a:r>
            <a:r>
              <a:rPr lang="pl-PL" altLang="pl-PL" dirty="0"/>
              <a:t>, czyli w fazie zwiększonej gotowości do pokrywania zapotrzebowania wysiłkowego ("odbudowy z nadmiarem").</a:t>
            </a:r>
          </a:p>
          <a:p>
            <a:endParaRPr lang="pl-P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493C1C-8183-45D7-8C37-5C385C221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0" y="2493042"/>
            <a:ext cx="4521200" cy="319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32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998C4B6-3E0C-4686-9FE1-B8A01354D5F8}"/>
              </a:ext>
            </a:extLst>
          </p:cNvPr>
          <p:cNvSpPr txBox="1"/>
          <p:nvPr/>
        </p:nvSpPr>
        <p:spPr>
          <a:xfrm>
            <a:off x="685800" y="1066163"/>
            <a:ext cx="3306744" cy="514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l-PL" sz="4000" b="1" i="1" u="sng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Narządy pomocnicze mięśni</a:t>
            </a:r>
            <a:r>
              <a:rPr lang="en-US" altLang="pl-PL" sz="4000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endParaRPr lang="en-US" sz="4000" cap="all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pole tekstowe 4">
            <a:extLst>
              <a:ext uri="{FF2B5EF4-FFF2-40B4-BE49-F238E27FC236}">
                <a16:creationId xmlns:a16="http://schemas.microsoft.com/office/drawing/2014/main" id="{7C56EE8D-BD62-8CDD-3F50-26299370E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005995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9819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9137F4C-D9FB-4B03-A285-36EB1717CCEE}"/>
              </a:ext>
            </a:extLst>
          </p:cNvPr>
          <p:cNvSpPr txBox="1"/>
          <p:nvPr/>
        </p:nvSpPr>
        <p:spPr>
          <a:xfrm>
            <a:off x="685800" y="1066163"/>
            <a:ext cx="3306744" cy="514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l-PL" sz="4000" b="1" i="1" u="sng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Nazwy mięśni</a:t>
            </a:r>
            <a:r>
              <a:rPr lang="en-US" altLang="pl-PL" sz="4000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 :</a:t>
            </a:r>
            <a:endParaRPr lang="en-US" sz="4000" cap="all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pole tekstowe 4">
            <a:extLst>
              <a:ext uri="{FF2B5EF4-FFF2-40B4-BE49-F238E27FC236}">
                <a16:creationId xmlns:a16="http://schemas.microsoft.com/office/drawing/2014/main" id="{1982A54F-5266-6538-CB12-3651DAEDB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057845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957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07695CE-F123-4CF7-AE62-CD8291CDB98C}"/>
              </a:ext>
            </a:extLst>
          </p:cNvPr>
          <p:cNvSpPr txBox="1"/>
          <p:nvPr/>
        </p:nvSpPr>
        <p:spPr>
          <a:xfrm>
            <a:off x="685800" y="1066163"/>
            <a:ext cx="3306744" cy="514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l-PL" sz="4000" b="1" i="1" u="sng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Charakter pracy mięśnia:</a:t>
            </a:r>
            <a:br>
              <a:rPr lang="en-US" altLang="pl-PL" sz="4000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000" cap="all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pole tekstowe 4">
            <a:extLst>
              <a:ext uri="{FF2B5EF4-FFF2-40B4-BE49-F238E27FC236}">
                <a16:creationId xmlns:a16="http://schemas.microsoft.com/office/drawing/2014/main" id="{EC6ADBDB-CEAB-7B78-7538-2FACCC78D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302519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373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F6E694F-D581-4A92-8892-097541169D40}"/>
              </a:ext>
            </a:extLst>
          </p:cNvPr>
          <p:cNvSpPr txBox="1"/>
          <p:nvPr/>
        </p:nvSpPr>
        <p:spPr>
          <a:xfrm>
            <a:off x="685800" y="764373"/>
            <a:ext cx="3306744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l-PL" sz="3200" b="1" i="1" u="sng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Włókna mięśniowe:</a:t>
            </a:r>
            <a:endParaRPr lang="en-US" sz="3200" kern="120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768BDFA-2E43-48C8-8A4F-6BA3EFF6083F}"/>
              </a:ext>
            </a:extLst>
          </p:cNvPr>
          <p:cNvSpPr txBox="1"/>
          <p:nvPr/>
        </p:nvSpPr>
        <p:spPr>
          <a:xfrm>
            <a:off x="685801" y="2194560"/>
            <a:ext cx="330674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pl-PL" sz="16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składają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się</a:t>
            </a:r>
            <a:r>
              <a:rPr lang="en-US" altLang="pl-PL" sz="1600" dirty="0">
                <a:solidFill>
                  <a:schemeClr val="bg1"/>
                </a:solidFill>
              </a:rPr>
              <a:t> z </a:t>
            </a:r>
            <a:r>
              <a:rPr lang="en-US" altLang="pl-PL" sz="1600" dirty="0" err="1">
                <a:solidFill>
                  <a:schemeClr val="bg1"/>
                </a:solidFill>
              </a:rPr>
              <a:t>kurczliwych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elementów</a:t>
            </a:r>
            <a:r>
              <a:rPr lang="en-US" altLang="pl-PL" sz="1600" dirty="0">
                <a:solidFill>
                  <a:schemeClr val="bg1"/>
                </a:solidFill>
              </a:rPr>
              <a:t> – </a:t>
            </a:r>
            <a:r>
              <a:rPr lang="en-US" altLang="pl-PL" sz="1600" b="1" i="1" u="sng" dirty="0" err="1">
                <a:solidFill>
                  <a:schemeClr val="bg1"/>
                </a:solidFill>
              </a:rPr>
              <a:t>miofibrylli</a:t>
            </a:r>
            <a:r>
              <a:rPr lang="en-US" altLang="pl-PL" sz="1600" b="1" i="1" u="sng" dirty="0">
                <a:solidFill>
                  <a:schemeClr val="bg1"/>
                </a:solidFill>
              </a:rPr>
              <a:t> </a:t>
            </a:r>
            <a:r>
              <a:rPr lang="en-US" altLang="pl-PL" sz="1600" dirty="0">
                <a:solidFill>
                  <a:schemeClr val="bg1"/>
                </a:solidFill>
              </a:rPr>
              <a:t>w </a:t>
            </a:r>
            <a:r>
              <a:rPr lang="en-US" altLang="pl-PL" sz="1600" dirty="0" err="1">
                <a:solidFill>
                  <a:schemeClr val="bg1"/>
                </a:solidFill>
              </a:rPr>
              <a:t>nich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wyróżnia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się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mniejsze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jednostki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czynnościowe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komórki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mięśniowej</a:t>
            </a:r>
            <a:r>
              <a:rPr lang="en-US" altLang="pl-PL" sz="1600" dirty="0">
                <a:solidFill>
                  <a:schemeClr val="bg1"/>
                </a:solidFill>
              </a:rPr>
              <a:t> – </a:t>
            </a:r>
            <a:r>
              <a:rPr lang="en-US" altLang="pl-PL" sz="1600" b="1" i="1" u="sng" dirty="0" err="1">
                <a:solidFill>
                  <a:schemeClr val="bg1"/>
                </a:solidFill>
              </a:rPr>
              <a:t>sarkomery</a:t>
            </a:r>
            <a:endParaRPr lang="en-US" altLang="pl-PL" sz="1600" b="1" i="1" u="sng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1600" dirty="0">
                <a:solidFill>
                  <a:schemeClr val="bg1"/>
                </a:solidFill>
              </a:rPr>
              <a:t>W </a:t>
            </a:r>
            <a:r>
              <a:rPr lang="en-US" altLang="pl-PL" sz="1600" dirty="0" err="1">
                <a:solidFill>
                  <a:schemeClr val="bg1"/>
                </a:solidFill>
              </a:rPr>
              <a:t>jego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skład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wchodzą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dwa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rodzaje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kurczliwych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białek</a:t>
            </a:r>
            <a:r>
              <a:rPr lang="en-US" altLang="pl-PL" sz="1600" dirty="0">
                <a:solidFill>
                  <a:schemeClr val="bg1"/>
                </a:solidFill>
              </a:rPr>
              <a:t> - </a:t>
            </a:r>
            <a:r>
              <a:rPr lang="en-US" altLang="pl-PL" sz="1600" dirty="0" err="1">
                <a:solidFill>
                  <a:schemeClr val="bg1"/>
                </a:solidFill>
              </a:rPr>
              <a:t>długie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i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cienkie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nici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b="1" i="1" u="sng" dirty="0" err="1">
                <a:solidFill>
                  <a:schemeClr val="bg1"/>
                </a:solidFill>
              </a:rPr>
              <a:t>aktyny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oraz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krótkie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i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grube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dirty="0" err="1">
                <a:solidFill>
                  <a:schemeClr val="bg1"/>
                </a:solidFill>
              </a:rPr>
              <a:t>nici</a:t>
            </a:r>
            <a:r>
              <a:rPr lang="en-US" altLang="pl-PL" sz="1600" dirty="0">
                <a:solidFill>
                  <a:schemeClr val="bg1"/>
                </a:solidFill>
              </a:rPr>
              <a:t> </a:t>
            </a:r>
            <a:r>
              <a:rPr lang="en-US" altLang="pl-PL" sz="1600" b="1" i="1" u="sng" dirty="0" err="1">
                <a:solidFill>
                  <a:schemeClr val="bg1"/>
                </a:solidFill>
              </a:rPr>
              <a:t>miozyny</a:t>
            </a:r>
            <a:r>
              <a:rPr lang="en-US" altLang="pl-PL" sz="1600" dirty="0">
                <a:solidFill>
                  <a:schemeClr val="bg1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pl-PL" sz="1600" b="1" i="1" u="sng" dirty="0">
              <a:solidFill>
                <a:schemeClr val="bg1"/>
              </a:solidFill>
            </a:endParaRPr>
          </a:p>
        </p:txBody>
      </p:sp>
      <p:sp useBgFill="1">
        <p:nvSpPr>
          <p:cNvPr id="30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784px-Skeletal_muscle">
            <a:extLst>
              <a:ext uri="{FF2B5EF4-FFF2-40B4-BE49-F238E27FC236}">
                <a16:creationId xmlns:a16="http://schemas.microsoft.com/office/drawing/2014/main" id="{AEDCAF2D-F9EC-4CE0-8316-910A462D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01" y="1336566"/>
            <a:ext cx="6022963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3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AD79A3F-2648-4228-B6D0-9CF8D6DF5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31" y="1435894"/>
            <a:ext cx="6408737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04484ED-73F6-4B55-B34B-2B6EA7A0A328}"/>
              </a:ext>
            </a:extLst>
          </p:cNvPr>
          <p:cNvSpPr txBox="1"/>
          <p:nvPr/>
        </p:nvSpPr>
        <p:spPr>
          <a:xfrm>
            <a:off x="4808138" y="72126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dirty="0"/>
              <a:t>Budowa anatomiczna mięśnia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1818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>
            <a:extLst>
              <a:ext uri="{FF2B5EF4-FFF2-40B4-BE49-F238E27FC236}">
                <a16:creationId xmlns:a16="http://schemas.microsoft.com/office/drawing/2014/main" id="{7BBC5395-F4EF-41EC-AC91-B7407DF88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Budowa włókna mięśniowego</a:t>
            </a:r>
          </a:p>
        </p:txBody>
      </p:sp>
      <p:sp>
        <p:nvSpPr>
          <p:cNvPr id="22538" name="Rectangle 10">
            <a:extLst>
              <a:ext uri="{FF2B5EF4-FFF2-40B4-BE49-F238E27FC236}">
                <a16:creationId xmlns:a16="http://schemas.microsoft.com/office/drawing/2014/main" id="{5059CAEB-78CD-4948-A423-9E70631229C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11900" y="1773239"/>
            <a:ext cx="3894138" cy="4573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1600" dirty="0">
                <a:solidFill>
                  <a:schemeClr val="tx2"/>
                </a:solidFill>
              </a:rPr>
              <a:t>Komórka mięśnia poprzecznie prążkowanego (włókno mięśniowe) zbudowana jest z:</a:t>
            </a:r>
            <a:br>
              <a:rPr lang="pl-PL" altLang="pl-PL" sz="1600" dirty="0">
                <a:solidFill>
                  <a:schemeClr val="tx2"/>
                </a:solidFill>
              </a:rPr>
            </a:br>
            <a:br>
              <a:rPr lang="pl-PL" altLang="pl-PL" sz="1600" dirty="0">
                <a:solidFill>
                  <a:schemeClr val="tx2"/>
                </a:solidFill>
              </a:rPr>
            </a:br>
            <a:r>
              <a:rPr lang="pl-PL" altLang="pl-PL" sz="1600" dirty="0">
                <a:solidFill>
                  <a:schemeClr val="tx2"/>
                </a:solidFill>
              </a:rPr>
              <a:t>- błony komórkowej (</a:t>
            </a:r>
            <a:r>
              <a:rPr lang="pl-PL" altLang="pl-PL" sz="1600" dirty="0" err="1">
                <a:solidFill>
                  <a:schemeClr val="tx2"/>
                </a:solidFill>
              </a:rPr>
              <a:t>sarkolema</a:t>
            </a:r>
            <a:r>
              <a:rPr lang="pl-PL" altLang="pl-PL" sz="1600" dirty="0">
                <a:solidFill>
                  <a:schemeClr val="tx2"/>
                </a:solidFill>
              </a:rPr>
              <a:t>)</a:t>
            </a:r>
            <a:br>
              <a:rPr lang="pl-PL" altLang="pl-PL" sz="1600" dirty="0">
                <a:solidFill>
                  <a:schemeClr val="tx2"/>
                </a:solidFill>
              </a:rPr>
            </a:br>
            <a:r>
              <a:rPr lang="pl-PL" altLang="pl-PL" sz="1600" dirty="0">
                <a:solidFill>
                  <a:schemeClr val="tx2"/>
                </a:solidFill>
              </a:rPr>
              <a:t>- licznych jąder</a:t>
            </a:r>
            <a:br>
              <a:rPr lang="pl-PL" altLang="pl-PL" sz="1600" dirty="0">
                <a:solidFill>
                  <a:schemeClr val="tx2"/>
                </a:solidFill>
              </a:rPr>
            </a:br>
            <a:r>
              <a:rPr lang="pl-PL" altLang="pl-PL" sz="1600" dirty="0">
                <a:solidFill>
                  <a:schemeClr val="tx2"/>
                </a:solidFill>
              </a:rPr>
              <a:t>- cytoplazmy (</a:t>
            </a:r>
            <a:r>
              <a:rPr lang="pl-PL" altLang="pl-PL" sz="1600" dirty="0" err="1">
                <a:solidFill>
                  <a:schemeClr val="tx2"/>
                </a:solidFill>
              </a:rPr>
              <a:t>sarkoplazma</a:t>
            </a:r>
            <a:r>
              <a:rPr lang="pl-PL" altLang="pl-PL" sz="1600" dirty="0">
                <a:solidFill>
                  <a:schemeClr val="tx2"/>
                </a:solidFill>
              </a:rPr>
              <a:t>)</a:t>
            </a:r>
            <a:br>
              <a:rPr lang="pl-PL" altLang="pl-PL" sz="1600" dirty="0">
                <a:solidFill>
                  <a:schemeClr val="tx2"/>
                </a:solidFill>
              </a:rPr>
            </a:br>
            <a:r>
              <a:rPr lang="pl-PL" altLang="pl-PL" sz="1600" dirty="0">
                <a:solidFill>
                  <a:schemeClr val="tx2"/>
                </a:solidFill>
              </a:rPr>
              <a:t>- włókienek kurczliwych (miofibryli).</a:t>
            </a:r>
            <a:br>
              <a:rPr lang="pl-PL" altLang="pl-PL" sz="1600" dirty="0">
                <a:solidFill>
                  <a:schemeClr val="tx2"/>
                </a:solidFill>
              </a:rPr>
            </a:br>
            <a:endParaRPr lang="pl-PL" altLang="pl-PL" sz="16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1600" dirty="0">
                <a:solidFill>
                  <a:schemeClr val="tx2"/>
                </a:solidFill>
              </a:rPr>
              <a:t>Miofibryle wykazują poprzeczne prążkowanie.</a:t>
            </a:r>
            <a:br>
              <a:rPr lang="pl-PL" altLang="pl-PL" sz="1600" dirty="0">
                <a:solidFill>
                  <a:schemeClr val="tx2"/>
                </a:solidFill>
              </a:rPr>
            </a:br>
            <a:endParaRPr lang="pl-PL" altLang="pl-PL" sz="16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1600" dirty="0">
                <a:solidFill>
                  <a:schemeClr val="tx2"/>
                </a:solidFill>
              </a:rPr>
              <a:t>Podstawową jednostką budulcową miofibryli jest </a:t>
            </a:r>
            <a:r>
              <a:rPr lang="pl-PL" altLang="pl-PL" sz="1600" dirty="0" err="1">
                <a:solidFill>
                  <a:schemeClr val="tx2"/>
                </a:solidFill>
              </a:rPr>
              <a:t>sarkomer</a:t>
            </a:r>
            <a:r>
              <a:rPr lang="pl-PL" altLang="pl-PL" sz="1600" dirty="0">
                <a:solidFill>
                  <a:schemeClr val="tx2"/>
                </a:solidFill>
              </a:rPr>
              <a:t>.</a:t>
            </a:r>
            <a:br>
              <a:rPr lang="pl-PL" altLang="pl-PL" sz="1600" dirty="0">
                <a:solidFill>
                  <a:schemeClr val="tx2"/>
                </a:solidFill>
              </a:rPr>
            </a:br>
            <a:endParaRPr lang="pl-PL" altLang="pl-PL" sz="16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1600" dirty="0" err="1">
                <a:solidFill>
                  <a:schemeClr val="tx2"/>
                </a:solidFill>
              </a:rPr>
              <a:t>Sarkomer</a:t>
            </a:r>
            <a:r>
              <a:rPr lang="pl-PL" altLang="pl-PL" sz="1600" dirty="0">
                <a:solidFill>
                  <a:schemeClr val="tx2"/>
                </a:solidFill>
              </a:rPr>
              <a:t> składa się z włókienek białkowych: aktynowych i miozynowych</a:t>
            </a:r>
          </a:p>
          <a:p>
            <a:pPr>
              <a:lnSpc>
                <a:spcPct val="80000"/>
              </a:lnSpc>
            </a:pPr>
            <a:endParaRPr lang="pl-PL" altLang="pl-PL" sz="1600" dirty="0">
              <a:solidFill>
                <a:schemeClr val="tx2"/>
              </a:solidFill>
            </a:endParaRPr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5B4BEFB4-7E27-4397-B224-C67F10B6A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4724401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l-PL" altLang="pl-PL" sz="1000" b="1"/>
          </a:p>
        </p:txBody>
      </p:sp>
      <p:pic>
        <p:nvPicPr>
          <p:cNvPr id="22565" name="Picture 37">
            <a:extLst>
              <a:ext uri="{FF2B5EF4-FFF2-40B4-BE49-F238E27FC236}">
                <a16:creationId xmlns:a16="http://schemas.microsoft.com/office/drawing/2014/main" id="{BA898771-1BF7-420B-8D84-DED8E5FAAF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1773239"/>
            <a:ext cx="386397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66" name="Text Box 38">
            <a:extLst>
              <a:ext uri="{FF2B5EF4-FFF2-40B4-BE49-F238E27FC236}">
                <a16:creationId xmlns:a16="http://schemas.microsoft.com/office/drawing/2014/main" id="{E8E7AD33-CFFE-4351-BE4C-4EE3C1CE4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494" y="1885950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 dirty="0">
                <a:solidFill>
                  <a:schemeClr val="accent1"/>
                </a:solidFill>
              </a:rPr>
              <a:t>włókno mięśniowe</a:t>
            </a:r>
          </a:p>
        </p:txBody>
      </p:sp>
      <p:sp>
        <p:nvSpPr>
          <p:cNvPr id="22567" name="Text Box 39">
            <a:extLst>
              <a:ext uri="{FF2B5EF4-FFF2-40B4-BE49-F238E27FC236}">
                <a16:creationId xmlns:a16="http://schemas.microsoft.com/office/drawing/2014/main" id="{1F8F5ECC-36A6-4CF8-8B22-76410FDE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806" y="2196306"/>
            <a:ext cx="1136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 dirty="0">
                <a:solidFill>
                  <a:schemeClr val="accent1"/>
                </a:solidFill>
              </a:rPr>
              <a:t>miofibryle</a:t>
            </a:r>
          </a:p>
        </p:txBody>
      </p:sp>
      <p:sp>
        <p:nvSpPr>
          <p:cNvPr id="22568" name="Text Box 40">
            <a:extLst>
              <a:ext uri="{FF2B5EF4-FFF2-40B4-BE49-F238E27FC236}">
                <a16:creationId xmlns:a16="http://schemas.microsoft.com/office/drawing/2014/main" id="{D512D580-B7A8-432D-9735-ADD182827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2651126"/>
            <a:ext cx="1460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altLang="pl-PL"/>
          </a:p>
        </p:txBody>
      </p:sp>
      <p:sp>
        <p:nvSpPr>
          <p:cNvPr id="22569" name="Text Box 41">
            <a:extLst>
              <a:ext uri="{FF2B5EF4-FFF2-40B4-BE49-F238E27FC236}">
                <a16:creationId xmlns:a16="http://schemas.microsoft.com/office/drawing/2014/main" id="{45A59A91-5953-41A8-95D0-DE908425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2781300"/>
            <a:ext cx="122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 dirty="0" err="1">
                <a:solidFill>
                  <a:schemeClr val="accent1"/>
                </a:solidFill>
              </a:rPr>
              <a:t>sarkomer</a:t>
            </a:r>
            <a:endParaRPr lang="pl-PL" altLang="pl-PL" sz="1400" dirty="0">
              <a:solidFill>
                <a:schemeClr val="accent1"/>
              </a:solidFill>
            </a:endParaRPr>
          </a:p>
        </p:txBody>
      </p:sp>
      <p:sp>
        <p:nvSpPr>
          <p:cNvPr id="22570" name="Text Box 42">
            <a:extLst>
              <a:ext uri="{FF2B5EF4-FFF2-40B4-BE49-F238E27FC236}">
                <a16:creationId xmlns:a16="http://schemas.microsoft.com/office/drawing/2014/main" id="{A5BB4EE1-4E4C-4207-BB61-1288ED5BC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589588"/>
            <a:ext cx="12969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 dirty="0">
                <a:solidFill>
                  <a:schemeClr val="accent1"/>
                </a:solidFill>
              </a:rPr>
              <a:t>miozyna</a:t>
            </a:r>
          </a:p>
        </p:txBody>
      </p:sp>
      <p:sp>
        <p:nvSpPr>
          <p:cNvPr id="22571" name="Text Box 43">
            <a:extLst>
              <a:ext uri="{FF2B5EF4-FFF2-40B4-BE49-F238E27FC236}">
                <a16:creationId xmlns:a16="http://schemas.microsoft.com/office/drawing/2014/main" id="{7D7C526B-8A33-4BD3-A287-75F490367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558958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 dirty="0">
                <a:solidFill>
                  <a:schemeClr val="accent1"/>
                </a:solidFill>
              </a:rPr>
              <a:t>aktyna</a:t>
            </a:r>
          </a:p>
        </p:txBody>
      </p:sp>
      <p:sp>
        <p:nvSpPr>
          <p:cNvPr id="22572" name="Line 44">
            <a:extLst>
              <a:ext uri="{FF2B5EF4-FFF2-40B4-BE49-F238E27FC236}">
                <a16:creationId xmlns:a16="http://schemas.microsoft.com/office/drawing/2014/main" id="{F278AE10-E024-49C1-A72C-5B4B4F477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4" y="2492376"/>
            <a:ext cx="504825" cy="2889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74" name="Line 46">
            <a:extLst>
              <a:ext uri="{FF2B5EF4-FFF2-40B4-BE49-F238E27FC236}">
                <a16:creationId xmlns:a16="http://schemas.microsoft.com/office/drawing/2014/main" id="{85FCB822-42F7-4EAB-B543-C743C1D6D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2133601"/>
            <a:ext cx="0" cy="1428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77" name="Line 49">
            <a:extLst>
              <a:ext uri="{FF2B5EF4-FFF2-40B4-BE49-F238E27FC236}">
                <a16:creationId xmlns:a16="http://schemas.microsoft.com/office/drawing/2014/main" id="{A777B2C9-EA9D-4226-9426-7023EF092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4" y="2276476"/>
            <a:ext cx="287337" cy="730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>
            <a:extLst>
              <a:ext uri="{FF2B5EF4-FFF2-40B4-BE49-F238E27FC236}">
                <a16:creationId xmlns:a16="http://schemas.microsoft.com/office/drawing/2014/main" id="{4C4DD972-CB4D-436F-AB7A-6EED6DF42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260351"/>
            <a:ext cx="8229600" cy="936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/>
              <a:t>Mechanizm skurczu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E051D21D-83DD-47B2-BBD8-0F1FF148BB4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51538" y="1989139"/>
            <a:ext cx="4038600" cy="4530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>
                <a:solidFill>
                  <a:schemeClr val="tx2"/>
                </a:solidFill>
              </a:rPr>
              <a:t>Skracanie się miofibryli jest wynikiem interakcji białek kurczliwych: </a:t>
            </a:r>
            <a:br>
              <a:rPr lang="pl-PL" altLang="pl-PL" sz="2000">
                <a:solidFill>
                  <a:schemeClr val="tx2"/>
                </a:solidFill>
              </a:rPr>
            </a:br>
            <a:r>
              <a:rPr lang="pl-PL" altLang="pl-PL" sz="2000">
                <a:solidFill>
                  <a:schemeClr val="tx2"/>
                </a:solidFill>
              </a:rPr>
              <a:t>aktyny i miozyny.</a:t>
            </a:r>
            <a:br>
              <a:rPr lang="pl-PL" altLang="pl-PL" sz="2000">
                <a:solidFill>
                  <a:schemeClr val="tx2"/>
                </a:solidFill>
              </a:rPr>
            </a:br>
            <a:endParaRPr lang="pl-PL" altLang="pl-PL" sz="20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2000">
                <a:solidFill>
                  <a:schemeClr val="tx2"/>
                </a:solidFill>
              </a:rPr>
              <a:t>Nici aktyny przesuwają się w kierunku środka sarkomeru bez zmiany długości jej włókien (ślizgowa teoria skurczu).</a:t>
            </a:r>
            <a:br>
              <a:rPr lang="pl-PL" altLang="pl-PL" sz="2000">
                <a:solidFill>
                  <a:schemeClr val="tx2"/>
                </a:solidFill>
              </a:rPr>
            </a:br>
            <a:endParaRPr lang="pl-PL" altLang="pl-PL" sz="20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sz="2000">
                <a:solidFill>
                  <a:schemeClr val="tx2"/>
                </a:solidFill>
              </a:rPr>
              <a:t>W procesie tym zużywana jest energia, którą dostarcza rozkład ATP.</a:t>
            </a:r>
            <a:br>
              <a:rPr lang="pl-PL" altLang="pl-PL" sz="2000">
                <a:solidFill>
                  <a:schemeClr val="tx2"/>
                </a:solidFill>
              </a:rPr>
            </a:br>
            <a:br>
              <a:rPr lang="pl-PL" altLang="pl-PL" sz="2000">
                <a:solidFill>
                  <a:schemeClr val="tx2"/>
                </a:solidFill>
              </a:rPr>
            </a:br>
            <a:r>
              <a:rPr lang="pl-PL" altLang="pl-PL" sz="2000">
                <a:solidFill>
                  <a:schemeClr val="tx2"/>
                </a:solidFill>
              </a:rPr>
              <a:t>ATP </a:t>
            </a:r>
            <a:r>
              <a:rPr lang="pl-PL" altLang="pl-PL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pl-PL" altLang="pl-PL" sz="2000">
                <a:solidFill>
                  <a:schemeClr val="tx2"/>
                </a:solidFill>
              </a:rPr>
              <a:t> ADP + P</a:t>
            </a:r>
            <a:r>
              <a:rPr lang="pl-PL" altLang="pl-PL" sz="2000" baseline="-25000">
                <a:solidFill>
                  <a:schemeClr val="tx2"/>
                </a:solidFill>
              </a:rPr>
              <a:t>i</a:t>
            </a:r>
            <a:r>
              <a:rPr lang="pl-PL" altLang="pl-PL" sz="2000">
                <a:solidFill>
                  <a:schemeClr val="tx2"/>
                </a:solidFill>
              </a:rPr>
              <a:t> + energia</a:t>
            </a:r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id="{5A3EDF1E-7BD3-4CC1-9389-7EBF779ED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5" y="2635251"/>
            <a:ext cx="0" cy="12239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id="{8FE1EB0D-B5CF-4CBB-A0AD-AB7EDB67E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6" y="2635250"/>
            <a:ext cx="9366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id="{9FBC4825-47DB-48A6-A41C-DAE781F3C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6" y="3859213"/>
            <a:ext cx="9366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4" name="Line 10">
            <a:extLst>
              <a:ext uri="{FF2B5EF4-FFF2-40B4-BE49-F238E27FC236}">
                <a16:creationId xmlns:a16="http://schemas.microsoft.com/office/drawing/2014/main" id="{2A21E936-7000-41A1-A566-34712E5F1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5" y="3211513"/>
            <a:ext cx="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5" name="Line 11">
            <a:extLst>
              <a:ext uri="{FF2B5EF4-FFF2-40B4-BE49-F238E27FC236}">
                <a16:creationId xmlns:a16="http://schemas.microsoft.com/office/drawing/2014/main" id="{01BF3516-1F7D-4900-91FA-F6DE80ACC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6" y="3282950"/>
            <a:ext cx="9366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6" name="Line 12">
            <a:extLst>
              <a:ext uri="{FF2B5EF4-FFF2-40B4-BE49-F238E27FC236}">
                <a16:creationId xmlns:a16="http://schemas.microsoft.com/office/drawing/2014/main" id="{0B3E916D-5794-4209-9566-A6D76E5692F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14913" y="2635251"/>
            <a:ext cx="0" cy="12239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7" name="Line 13">
            <a:extLst>
              <a:ext uri="{FF2B5EF4-FFF2-40B4-BE49-F238E27FC236}">
                <a16:creationId xmlns:a16="http://schemas.microsoft.com/office/drawing/2014/main" id="{EFB416EC-B44C-447F-A427-E3BCCBD9181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06851" y="2635250"/>
            <a:ext cx="10080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8" name="Line 14">
            <a:extLst>
              <a:ext uri="{FF2B5EF4-FFF2-40B4-BE49-F238E27FC236}">
                <a16:creationId xmlns:a16="http://schemas.microsoft.com/office/drawing/2014/main" id="{F9C72C76-5460-4047-9402-5464FE2D090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06851" y="3859213"/>
            <a:ext cx="10080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9" name="Line 15">
            <a:extLst>
              <a:ext uri="{FF2B5EF4-FFF2-40B4-BE49-F238E27FC236}">
                <a16:creationId xmlns:a16="http://schemas.microsoft.com/office/drawing/2014/main" id="{42F3D62A-D63A-4201-963E-D78E54BBEE7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06851" y="3282950"/>
            <a:ext cx="10080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0" name="Line 16">
            <a:extLst>
              <a:ext uri="{FF2B5EF4-FFF2-40B4-BE49-F238E27FC236}">
                <a16:creationId xmlns:a16="http://schemas.microsoft.com/office/drawing/2014/main" id="{5F002B61-E82A-430D-BC65-5D648432F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8789" y="2924175"/>
            <a:ext cx="12969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1" name="Line 17">
            <a:extLst>
              <a:ext uri="{FF2B5EF4-FFF2-40B4-BE49-F238E27FC236}">
                <a16:creationId xmlns:a16="http://schemas.microsoft.com/office/drawing/2014/main" id="{4A0AD8EF-5788-483E-B488-273786F41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8789" y="3571875"/>
            <a:ext cx="12969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2" name="Line 18">
            <a:extLst>
              <a:ext uri="{FF2B5EF4-FFF2-40B4-BE49-F238E27FC236}">
                <a16:creationId xmlns:a16="http://schemas.microsoft.com/office/drawing/2014/main" id="{3D49226F-8FD2-4816-8CBC-E94AED546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2274889"/>
            <a:ext cx="0" cy="2160587"/>
          </a:xfrm>
          <a:prstGeom prst="lin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3" name="Line 19">
            <a:extLst>
              <a:ext uri="{FF2B5EF4-FFF2-40B4-BE49-F238E27FC236}">
                <a16:creationId xmlns:a16="http://schemas.microsoft.com/office/drawing/2014/main" id="{A48AEE5A-0721-4128-BAE5-C62CCC3F7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5" y="4724401"/>
            <a:ext cx="0" cy="12239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4" name="Line 20">
            <a:extLst>
              <a:ext uri="{FF2B5EF4-FFF2-40B4-BE49-F238E27FC236}">
                <a16:creationId xmlns:a16="http://schemas.microsoft.com/office/drawing/2014/main" id="{4313CA89-BFDF-4CA7-A03C-D2862176A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6" y="4724400"/>
            <a:ext cx="9366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5" name="Line 21">
            <a:extLst>
              <a:ext uri="{FF2B5EF4-FFF2-40B4-BE49-F238E27FC236}">
                <a16:creationId xmlns:a16="http://schemas.microsoft.com/office/drawing/2014/main" id="{EBF453C0-319A-48E5-8083-439A9D1CE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6" y="5948363"/>
            <a:ext cx="9366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6" name="Line 22">
            <a:extLst>
              <a:ext uri="{FF2B5EF4-FFF2-40B4-BE49-F238E27FC236}">
                <a16:creationId xmlns:a16="http://schemas.microsoft.com/office/drawing/2014/main" id="{D3B2D83B-4ADB-456C-921F-D6AF3004F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5" y="5300663"/>
            <a:ext cx="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7" name="Line 23">
            <a:extLst>
              <a:ext uri="{FF2B5EF4-FFF2-40B4-BE49-F238E27FC236}">
                <a16:creationId xmlns:a16="http://schemas.microsoft.com/office/drawing/2014/main" id="{EDC5C97B-FE7A-4E9F-9AA1-0C19EFCF1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6" y="5372100"/>
            <a:ext cx="9366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8" name="Line 24">
            <a:extLst>
              <a:ext uri="{FF2B5EF4-FFF2-40B4-BE49-F238E27FC236}">
                <a16:creationId xmlns:a16="http://schemas.microsoft.com/office/drawing/2014/main" id="{F2565681-CF76-4BDD-9DF0-3B4F4C8F385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14913" y="4724401"/>
            <a:ext cx="0" cy="12239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9" name="Line 25">
            <a:extLst>
              <a:ext uri="{FF2B5EF4-FFF2-40B4-BE49-F238E27FC236}">
                <a16:creationId xmlns:a16="http://schemas.microsoft.com/office/drawing/2014/main" id="{E0CDFBF6-C36B-4006-A61A-9DC7239E42E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06851" y="4724400"/>
            <a:ext cx="10080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50" name="Line 26">
            <a:extLst>
              <a:ext uri="{FF2B5EF4-FFF2-40B4-BE49-F238E27FC236}">
                <a16:creationId xmlns:a16="http://schemas.microsoft.com/office/drawing/2014/main" id="{583D8882-58C4-4854-B7EE-06160B45499D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06851" y="5948363"/>
            <a:ext cx="10080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51" name="Line 27">
            <a:extLst>
              <a:ext uri="{FF2B5EF4-FFF2-40B4-BE49-F238E27FC236}">
                <a16:creationId xmlns:a16="http://schemas.microsoft.com/office/drawing/2014/main" id="{2BFAF9A7-F45A-4BC2-99B4-05573F1B6B1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06851" y="5372100"/>
            <a:ext cx="10080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52" name="Line 28">
            <a:extLst>
              <a:ext uri="{FF2B5EF4-FFF2-40B4-BE49-F238E27FC236}">
                <a16:creationId xmlns:a16="http://schemas.microsoft.com/office/drawing/2014/main" id="{62C24BAD-9456-4FD3-803D-7195803E4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8789" y="5013325"/>
            <a:ext cx="12969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53" name="Line 29">
            <a:extLst>
              <a:ext uri="{FF2B5EF4-FFF2-40B4-BE49-F238E27FC236}">
                <a16:creationId xmlns:a16="http://schemas.microsoft.com/office/drawing/2014/main" id="{5329441B-5A1A-42AB-8F29-AFB13FF35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8789" y="5661025"/>
            <a:ext cx="12969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54" name="Line 30">
            <a:extLst>
              <a:ext uri="{FF2B5EF4-FFF2-40B4-BE49-F238E27FC236}">
                <a16:creationId xmlns:a16="http://schemas.microsoft.com/office/drawing/2014/main" id="{01C5DB32-57BF-41C9-86DE-2B8D2ECB2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364038"/>
            <a:ext cx="0" cy="1727200"/>
          </a:xfrm>
          <a:prstGeom prst="lin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55" name="Line 31">
            <a:extLst>
              <a:ext uri="{FF2B5EF4-FFF2-40B4-BE49-F238E27FC236}">
                <a16:creationId xmlns:a16="http://schemas.microsoft.com/office/drawing/2014/main" id="{7697FA94-F0EE-4D70-BF14-A57D3202F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1450" y="2274888"/>
            <a:ext cx="647700" cy="5762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56" name="Line 32">
            <a:extLst>
              <a:ext uri="{FF2B5EF4-FFF2-40B4-BE49-F238E27FC236}">
                <a16:creationId xmlns:a16="http://schemas.microsoft.com/office/drawing/2014/main" id="{2931ADF9-302F-4002-B6A7-5B1E1C9569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1313" y="2274888"/>
            <a:ext cx="576262" cy="3603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57" name="Text Box 33">
            <a:extLst>
              <a:ext uri="{FF2B5EF4-FFF2-40B4-BE49-F238E27FC236}">
                <a16:creationId xmlns:a16="http://schemas.microsoft.com/office/drawing/2014/main" id="{40447F42-B4A1-4545-B909-F18DD413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1844676"/>
            <a:ext cx="903287" cy="314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l-PL" altLang="pl-PL" sz="1400" b="1">
                <a:solidFill>
                  <a:schemeClr val="hlink"/>
                </a:solidFill>
                <a:latin typeface="Arial" panose="020B0604020202020204" pitchFamily="34" charset="0"/>
              </a:rPr>
              <a:t>miozyna</a:t>
            </a:r>
          </a:p>
        </p:txBody>
      </p:sp>
      <p:sp>
        <p:nvSpPr>
          <p:cNvPr id="52258" name="Text Box 34">
            <a:extLst>
              <a:ext uri="{FF2B5EF4-FFF2-40B4-BE49-F238E27FC236}">
                <a16:creationId xmlns:a16="http://schemas.microsoft.com/office/drawing/2014/main" id="{F1AA82FE-FE5C-411F-AFEA-F443353F6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1914526"/>
            <a:ext cx="754062" cy="3143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l-PL" altLang="pl-PL" sz="1400" b="1">
                <a:solidFill>
                  <a:srgbClr val="00FF00"/>
                </a:solidFill>
                <a:latin typeface="Arial" panose="020B0604020202020204" pitchFamily="34" charset="0"/>
              </a:rPr>
              <a:t>aktyna</a:t>
            </a:r>
          </a:p>
        </p:txBody>
      </p:sp>
      <p:sp>
        <p:nvSpPr>
          <p:cNvPr id="52259" name="Text Box 35">
            <a:extLst>
              <a:ext uri="{FF2B5EF4-FFF2-40B4-BE49-F238E27FC236}">
                <a16:creationId xmlns:a16="http://schemas.microsoft.com/office/drawing/2014/main" id="{ADA35EE0-111B-4ED8-BF04-A44AE568A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412875"/>
            <a:ext cx="113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1600" b="1">
                <a:solidFill>
                  <a:schemeClr val="hlink"/>
                </a:solidFill>
                <a:latin typeface="Arial" panose="020B0604020202020204" pitchFamily="34" charset="0"/>
              </a:rPr>
              <a:t>sarkomer</a:t>
            </a:r>
          </a:p>
        </p:txBody>
      </p:sp>
      <p:sp>
        <p:nvSpPr>
          <p:cNvPr id="52260" name="Text Box 36">
            <a:extLst>
              <a:ext uri="{FF2B5EF4-FFF2-40B4-BE49-F238E27FC236}">
                <a16:creationId xmlns:a16="http://schemas.microsoft.com/office/drawing/2014/main" id="{5E755699-23CB-4E29-BB8E-2717E526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6308725"/>
            <a:ext cx="192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l-PL" altLang="pl-PL" sz="1600" b="1">
                <a:solidFill>
                  <a:schemeClr val="hlink"/>
                </a:solidFill>
                <a:latin typeface="Arial" panose="020B0604020202020204" pitchFamily="34" charset="0"/>
              </a:rPr>
              <a:t>skurcz sarkomeru</a:t>
            </a:r>
          </a:p>
        </p:txBody>
      </p:sp>
      <p:sp>
        <p:nvSpPr>
          <p:cNvPr id="52262" name="Text Box 38">
            <a:extLst>
              <a:ext uri="{FF2B5EF4-FFF2-40B4-BE49-F238E27FC236}">
                <a16:creationId xmlns:a16="http://schemas.microsoft.com/office/drawing/2014/main" id="{280A5B81-1495-457B-9020-328B4611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005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l-PL" altLang="pl-PL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EBA55"/>
                  </a:outerShdw>
                </a:cont>
                <a:cont type="tree" name="">
                  <a:effect ref="fillLine"/>
                  <a:outerShdw dist="38100" dir="2700000" algn="tl">
                    <a:srgbClr val="985B00"/>
                  </a:outerShdw>
                </a:cont>
                <a:effect ref="fillLine"/>
              </a:effectDag>
            </a:endParaRPr>
          </a:p>
        </p:txBody>
      </p:sp>
      <p:sp>
        <p:nvSpPr>
          <p:cNvPr id="52265" name="AutoShape 41">
            <a:extLst>
              <a:ext uri="{FF2B5EF4-FFF2-40B4-BE49-F238E27FC236}">
                <a16:creationId xmlns:a16="http://schemas.microsoft.com/office/drawing/2014/main" id="{5EDB450A-C21D-47CB-BBAE-2EC647809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4149725"/>
            <a:ext cx="698500" cy="46513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altLang="pl-PL" sz="2000" b="1">
                <a:solidFill>
                  <a:srgbClr val="FFFF00"/>
                </a:solidFill>
              </a:rPr>
              <a:t>ATP</a:t>
            </a:r>
          </a:p>
        </p:txBody>
      </p:sp>
      <p:sp>
        <p:nvSpPr>
          <p:cNvPr id="52267" name="AutoShape 43">
            <a:extLst>
              <a:ext uri="{FF2B5EF4-FFF2-40B4-BE49-F238E27FC236}">
                <a16:creationId xmlns:a16="http://schemas.microsoft.com/office/drawing/2014/main" id="{6DF16940-BB86-4EF8-AB35-2C80F452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4149725"/>
            <a:ext cx="698500" cy="46513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altLang="pl-PL" sz="2000" b="1">
                <a:solidFill>
                  <a:srgbClr val="FFFF00"/>
                </a:solidFill>
              </a:rPr>
              <a:t>ADP</a:t>
            </a:r>
          </a:p>
        </p:txBody>
      </p:sp>
      <p:sp>
        <p:nvSpPr>
          <p:cNvPr id="52268" name="Line 44">
            <a:extLst>
              <a:ext uri="{FF2B5EF4-FFF2-40B4-BE49-F238E27FC236}">
                <a16:creationId xmlns:a16="http://schemas.microsoft.com/office/drawing/2014/main" id="{23922ABD-7A52-4A93-B806-712DCB406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4365625"/>
            <a:ext cx="93503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72" name="Line 48">
            <a:extLst>
              <a:ext uri="{FF2B5EF4-FFF2-40B4-BE49-F238E27FC236}">
                <a16:creationId xmlns:a16="http://schemas.microsoft.com/office/drawing/2014/main" id="{2ED88D41-279D-4E3B-97B7-23D138572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1" y="4365625"/>
            <a:ext cx="288925" cy="2159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74" name="Text Box 50">
            <a:extLst>
              <a:ext uri="{FF2B5EF4-FFF2-40B4-BE49-F238E27FC236}">
                <a16:creationId xmlns:a16="http://schemas.microsoft.com/office/drawing/2014/main" id="{25E1BA7E-5D19-4B4E-89E5-0BCC8B35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437063"/>
            <a:ext cx="304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b="1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L 0.02362 0.0 " pathEditMode="relative" ptsTypes="AA">
                                      <p:cBhvr>
                                        <p:cTn id="63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L 0.02362 0.0 " pathEditMode="relative" ptsTypes="AA">
                                      <p:cBhvr>
                                        <p:cTn id="65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L 0.02362 0.0 " pathEditMode="relative" ptsTypes="AA">
                                      <p:cBhvr>
                                        <p:cTn id="67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L 0.02362 0.0 " pathEditMode="relative" ptsTypes="AA">
                                      <p:cBhvr>
                                        <p:cTn id="69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L -0.02361 0.0 " pathEditMode="relative" ptsTypes="AA">
                                      <p:cBhvr>
                                        <p:cTn id="71" dur="1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L -0.02361 0.0 " pathEditMode="relative" ptsTypes="AA">
                                      <p:cBhvr>
                                        <p:cTn id="73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L -0.02361 0.0 " pathEditMode="relative" ptsTypes="AA">
                                      <p:cBhvr>
                                        <p:cTn id="75" dur="1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L -0.02361 0.0 " pathEditMode="relative" ptsTypes="AA">
                                      <p:cBhvr>
                                        <p:cTn id="77" dur="1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2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2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5" grpId="0"/>
      <p:bldP spid="52267" grpId="0"/>
      <p:bldP spid="5227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77B64DC-25DB-41D3-8109-F5F0D7C6FF1A}"/>
              </a:ext>
            </a:extLst>
          </p:cNvPr>
          <p:cNvSpPr txBox="1"/>
          <p:nvPr/>
        </p:nvSpPr>
        <p:spPr>
          <a:xfrm>
            <a:off x="512956" y="1762390"/>
            <a:ext cx="11218127" cy="283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b="1" i="1" u="sng" dirty="0">
                <a:solidFill>
                  <a:srgbClr val="FF0000"/>
                </a:solidFill>
              </a:rPr>
              <a:t>-</a:t>
            </a:r>
            <a:r>
              <a:rPr lang="pl-PL" altLang="pl-PL" sz="1800" b="1" i="1" u="sng" dirty="0">
                <a:solidFill>
                  <a:srgbClr val="FF0000"/>
                </a:solidFill>
              </a:rPr>
              <a:t>włókna typu I</a:t>
            </a:r>
            <a:r>
              <a:rPr lang="pl-PL" altLang="pl-PL" sz="1800" dirty="0"/>
              <a:t> - </a:t>
            </a:r>
            <a:r>
              <a:rPr lang="pl-PL" altLang="pl-PL" sz="1800" dirty="0" err="1"/>
              <a:t>wolnokurczące</a:t>
            </a:r>
            <a:r>
              <a:rPr lang="pl-PL" altLang="pl-PL" sz="1800" dirty="0"/>
              <a:t> się (zwane też z ang. </a:t>
            </a:r>
            <a:r>
              <a:rPr lang="pl-PL" altLang="pl-PL" sz="1800" dirty="0" err="1"/>
              <a:t>slow</a:t>
            </a:r>
            <a:r>
              <a:rPr lang="pl-PL" altLang="pl-PL" sz="1800" dirty="0"/>
              <a:t> </a:t>
            </a:r>
            <a:r>
              <a:rPr lang="pl-PL" altLang="pl-PL" sz="1800" dirty="0" err="1"/>
              <a:t>twitching</a:t>
            </a:r>
            <a:r>
              <a:rPr lang="pl-PL" altLang="pl-PL" sz="1800" dirty="0"/>
              <a:t> </a:t>
            </a:r>
            <a:r>
              <a:rPr lang="pl-PL" altLang="pl-PL" sz="1800" b="1" i="1" u="sng" dirty="0"/>
              <a:t>"ST</a:t>
            </a:r>
            <a:r>
              <a:rPr lang="pl-PL" altLang="pl-PL" sz="1800" dirty="0"/>
              <a:t>")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1800" dirty="0"/>
              <a:t>Włókna </a:t>
            </a:r>
            <a:r>
              <a:rPr lang="pl-PL" altLang="pl-PL" sz="1800" dirty="0" err="1">
                <a:solidFill>
                  <a:srgbClr val="FF0000"/>
                </a:solidFill>
              </a:rPr>
              <a:t>wolnokurczące</a:t>
            </a:r>
            <a:r>
              <a:rPr lang="pl-PL" altLang="pl-PL" sz="1800" dirty="0"/>
              <a:t> zawierają wiele mitochondriów i duże stężenie mioglobiny (stąd zwane są też </a:t>
            </a:r>
            <a:r>
              <a:rPr lang="pl-PL" altLang="pl-PL" sz="1800" b="1" i="1" u="sng" dirty="0">
                <a:solidFill>
                  <a:srgbClr val="FF0000"/>
                </a:solidFill>
              </a:rPr>
              <a:t>czerwonymi</a:t>
            </a:r>
            <a:r>
              <a:rPr lang="pl-PL" altLang="pl-PL" sz="1800" dirty="0"/>
              <a:t>), co jest istotne, gdyż energię do skurczu czerpią z procesów tlenowych. Charakteryzują się one powolnym narastaniem siły skurczu i dużą wytrzymałością na zmęczenie.</a:t>
            </a:r>
          </a:p>
          <a:p>
            <a:pPr eaLnBrk="1" hangingPunct="1">
              <a:lnSpc>
                <a:spcPct val="90000"/>
              </a:lnSpc>
            </a:pPr>
            <a:endParaRPr lang="pl-PL" altLang="pl-PL" sz="1800" dirty="0"/>
          </a:p>
          <a:p>
            <a:pPr eaLnBrk="1" hangingPunct="1">
              <a:lnSpc>
                <a:spcPct val="90000"/>
              </a:lnSpc>
            </a:pPr>
            <a:endParaRPr lang="pl-PL" altLang="pl-PL" dirty="0"/>
          </a:p>
          <a:p>
            <a:pPr>
              <a:lnSpc>
                <a:spcPct val="90000"/>
              </a:lnSpc>
            </a:pPr>
            <a:r>
              <a:rPr lang="pl-PL" altLang="pl-PL" sz="1800" b="1" i="1" u="sng" dirty="0"/>
              <a:t>-włókna typu II</a:t>
            </a:r>
            <a:r>
              <a:rPr lang="pl-PL" altLang="pl-PL" sz="1800" dirty="0"/>
              <a:t> - </a:t>
            </a:r>
            <a:r>
              <a:rPr lang="pl-PL" altLang="pl-PL" sz="1800" dirty="0" err="1"/>
              <a:t>szybkokurczące</a:t>
            </a:r>
            <a:r>
              <a:rPr lang="pl-PL" altLang="pl-PL" sz="1800" dirty="0"/>
              <a:t> się (fast </a:t>
            </a:r>
            <a:r>
              <a:rPr lang="pl-PL" altLang="pl-PL" sz="1800" dirty="0" err="1"/>
              <a:t>twitching</a:t>
            </a:r>
            <a:r>
              <a:rPr lang="pl-PL" altLang="pl-PL" sz="1800" dirty="0"/>
              <a:t> </a:t>
            </a:r>
            <a:r>
              <a:rPr lang="pl-PL" altLang="pl-PL" sz="1800" b="1" i="1" u="sng" dirty="0"/>
              <a:t>"FT</a:t>
            </a:r>
            <a:r>
              <a:rPr lang="pl-PL" altLang="pl-PL" sz="1800" dirty="0"/>
              <a:t>")</a:t>
            </a:r>
          </a:p>
          <a:p>
            <a:pPr eaLnBrk="1" hangingPunct="1">
              <a:lnSpc>
                <a:spcPct val="90000"/>
              </a:lnSpc>
            </a:pPr>
            <a:endParaRPr lang="pl-PL" altLang="pl-PL" sz="1800" dirty="0"/>
          </a:p>
          <a:p>
            <a:pPr eaLnBrk="1" hangingPunct="1">
              <a:lnSpc>
                <a:spcPct val="90000"/>
              </a:lnSpc>
            </a:pPr>
            <a:r>
              <a:rPr lang="pl-PL" altLang="pl-PL" sz="1800" dirty="0"/>
              <a:t>Włókna </a:t>
            </a:r>
            <a:r>
              <a:rPr lang="pl-PL" altLang="pl-PL" sz="1800" dirty="0" err="1"/>
              <a:t>szybkokurczące</a:t>
            </a:r>
            <a:r>
              <a:rPr lang="pl-PL" altLang="pl-PL" sz="1800" dirty="0"/>
              <a:t> się </a:t>
            </a:r>
            <a:r>
              <a:rPr lang="pl-PL" altLang="pl-PL" sz="1800" b="1" i="1" u="sng" dirty="0"/>
              <a:t>(białe</a:t>
            </a:r>
            <a:r>
              <a:rPr lang="pl-PL" altLang="pl-PL" sz="1800" dirty="0"/>
              <a:t>) zawierają mniejsze stężenie mioglobiny, kurczą się szybciej, ale są mniej wytrzymałe</a:t>
            </a:r>
          </a:p>
          <a:p>
            <a:pPr eaLnBrk="1" hangingPunct="1">
              <a:lnSpc>
                <a:spcPct val="90000"/>
              </a:lnSpc>
            </a:pP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852439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A179DBB-A175-4191-B301-E6D6E9883532}"/>
              </a:ext>
            </a:extLst>
          </p:cNvPr>
          <p:cNvSpPr txBox="1"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800" dirty="0"/>
              <a:t>włókna typu I </a:t>
            </a:r>
            <a:r>
              <a:rPr lang="pl-PL" altLang="pl-PL" sz="1800" dirty="0" err="1">
                <a:solidFill>
                  <a:srgbClr val="FF0000"/>
                </a:solidFill>
              </a:rPr>
              <a:t>wolnokurczliwe</a:t>
            </a:r>
            <a:r>
              <a:rPr lang="pl-PL" altLang="pl-PL" sz="1800" dirty="0">
                <a:solidFill>
                  <a:srgbClr val="FF0000"/>
                </a:solidFill>
              </a:rPr>
              <a:t> -czerwone</a:t>
            </a:r>
            <a:r>
              <a:rPr lang="pl-PL" altLang="pl-PL" sz="1800" dirty="0"/>
              <a:t> - </a:t>
            </a:r>
            <a:r>
              <a:rPr lang="pl-PL" altLang="pl-PL" sz="1800" b="1" i="1" u="sng" dirty="0" err="1">
                <a:solidFill>
                  <a:schemeClr val="accent2"/>
                </a:solidFill>
              </a:rPr>
              <a:t>glikolityczno</a:t>
            </a:r>
            <a:r>
              <a:rPr lang="pl-PL" altLang="pl-PL" sz="1800" b="1" i="1" u="sng" dirty="0">
                <a:solidFill>
                  <a:schemeClr val="accent2"/>
                </a:solidFill>
              </a:rPr>
              <a:t>-tlenowe</a:t>
            </a:r>
            <a:r>
              <a:rPr lang="pl-PL" altLang="pl-PL" sz="1800" dirty="0"/>
              <a:t>, wykorzystujące energię wytworzoną w procesie glikolizy w cytoplazmie oraz w procesie </a:t>
            </a:r>
            <a:r>
              <a:rPr lang="pl-PL" altLang="pl-PL" sz="1800" dirty="0" err="1"/>
              <a:t>oksydatywnej</a:t>
            </a:r>
            <a:r>
              <a:rPr lang="pl-PL" altLang="pl-PL" sz="1800" dirty="0"/>
              <a:t> fosforylacji w mitochondriach</a:t>
            </a:r>
          </a:p>
          <a:p>
            <a:pPr eaLnBrk="1" hangingPunct="1"/>
            <a:r>
              <a:rPr lang="pl-PL" altLang="pl-PL" sz="1800" dirty="0"/>
              <a:t>włókna typu II </a:t>
            </a:r>
            <a:r>
              <a:rPr lang="pl-PL" altLang="pl-PL" sz="1800" b="1" i="1" u="sng" dirty="0" err="1"/>
              <a:t>szybkokurczliwe</a:t>
            </a:r>
            <a:r>
              <a:rPr lang="pl-PL" altLang="pl-PL" sz="1800" b="1" i="1" u="sng" dirty="0"/>
              <a:t>-białe</a:t>
            </a:r>
            <a:r>
              <a:rPr lang="pl-PL" altLang="pl-PL" sz="1800" dirty="0"/>
              <a:t> - </a:t>
            </a:r>
            <a:r>
              <a:rPr lang="pl-PL" altLang="pl-PL" sz="1800" b="1" i="1" u="sng" dirty="0" err="1">
                <a:solidFill>
                  <a:schemeClr val="accent2"/>
                </a:solidFill>
              </a:rPr>
              <a:t>glikolityczne</a:t>
            </a:r>
            <a:r>
              <a:rPr lang="pl-PL" altLang="pl-PL" sz="1800" dirty="0"/>
              <a:t>, korzystające głównie z energii wytworzonej podczas glikolizy - liczba </a:t>
            </a:r>
            <a:r>
              <a:rPr lang="pl-PL" altLang="pl-PL" sz="1800" dirty="0" err="1"/>
              <a:t>mitochondiów</a:t>
            </a:r>
            <a:r>
              <a:rPr lang="pl-PL" altLang="pl-PL" sz="1800" dirty="0"/>
              <a:t> jest w nich mniejsza.</a:t>
            </a:r>
          </a:p>
        </p:txBody>
      </p:sp>
    </p:spTree>
    <p:extLst>
      <p:ext uri="{BB962C8B-B14F-4D97-AF65-F5344CB8AC3E}">
        <p14:creationId xmlns:p14="http://schemas.microsoft.com/office/powerpoint/2010/main" val="835350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C85EE7C-69E7-4F36-B5A4-41B685DF3129}"/>
              </a:ext>
            </a:extLst>
          </p:cNvPr>
          <p:cNvSpPr txBox="1"/>
          <p:nvPr/>
        </p:nvSpPr>
        <p:spPr>
          <a:xfrm>
            <a:off x="5527804" y="1017601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Kolejność uruchamiania się włókien mięśniowych:</a:t>
            </a:r>
            <a:endParaRPr lang="pl-PL"/>
          </a:p>
        </p:txBody>
      </p:sp>
      <p:graphicFrame>
        <p:nvGraphicFramePr>
          <p:cNvPr id="8" name="pole tekstowe 2">
            <a:extLst>
              <a:ext uri="{FF2B5EF4-FFF2-40B4-BE49-F238E27FC236}">
                <a16:creationId xmlns:a16="http://schemas.microsoft.com/office/drawing/2014/main" id="{3BF768CB-BC8C-8EB8-77D5-68CC81E47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849606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5039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7AE5EF-5BC0-441D-986C-4EF64C0A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6878F6-2258-40A1-BA98-170EFFA7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pl-PL" altLang="pl-PL" dirty="0"/>
              <a:t>Powtarzanie pracy na tle obniżonych śladów obciążenia poprzedniego daje niewielki efekt. Podjęcie wysiłku w fazie nie zakończonej odnowy prowadzi do powstania przemęczenia.</a:t>
            </a:r>
          </a:p>
          <a:p>
            <a:endParaRPr lang="pl-P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3066C7-5F17-4219-83E8-78EFFCEE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0" y="2474032"/>
            <a:ext cx="4521200" cy="32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869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355E7D0-CA89-4ADC-BEAB-F2CF0A2EDD52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000"/>
              <a:t>Podtyp II B –najszybsze ,włączane jedynie przy 100% intensywności i prędkości, wykorzystują ATP oraz CP (kwas kreatynofosforowy ) zasoby te starczają jedynie na 10 sekund ruchu.Nie powoduja powstawania kwasu mlekowego.</a:t>
            </a:r>
          </a:p>
        </p:txBody>
      </p:sp>
    </p:spTree>
    <p:extLst>
      <p:ext uri="{BB962C8B-B14F-4D97-AF65-F5344CB8AC3E}">
        <p14:creationId xmlns:p14="http://schemas.microsoft.com/office/powerpoint/2010/main" val="3089700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BF454E0-8B81-4039-AB95-00A88A21485E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000"/>
              <a:t>Podtyp II A -  szybkokurczliwe wykorzystują glikogen mięśniowy lub wątrobowy ,mogą pracować przy pełnym napięciu przez ok. 2 min. Powstaje tutaj kwas mlekowy odpowiedzialny za zmęczenie mięśni po intensywnej serii treningowej.</a:t>
            </a:r>
          </a:p>
        </p:txBody>
      </p:sp>
    </p:spTree>
    <p:extLst>
      <p:ext uri="{BB962C8B-B14F-4D97-AF65-F5344CB8AC3E}">
        <p14:creationId xmlns:p14="http://schemas.microsoft.com/office/powerpoint/2010/main" val="3916153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9EB7DBF-BF08-4C36-9A9A-BB9C9CD39C69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000"/>
              <a:t>Podtyp II C – włókna pośrednie pomiędzy wolno a szybko kurczliwymi , zależne od rodzaju treningu jakiemu są poddawane.</a:t>
            </a:r>
          </a:p>
        </p:txBody>
      </p:sp>
    </p:spTree>
    <p:extLst>
      <p:ext uri="{BB962C8B-B14F-4D97-AF65-F5344CB8AC3E}">
        <p14:creationId xmlns:p14="http://schemas.microsoft.com/office/powerpoint/2010/main" val="1398974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D2471B6-730F-439A-A51E-AA4C3B70E4BF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000" dirty="0" err="1"/>
              <a:t>Podtyp</a:t>
            </a:r>
            <a:r>
              <a:rPr lang="en-US" altLang="pl-PL" sz="2000" dirty="0"/>
              <a:t> I B – </a:t>
            </a:r>
            <a:r>
              <a:rPr lang="en-US" altLang="pl-PL" sz="2000" dirty="0" err="1"/>
              <a:t>najczęściej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występują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włókna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wolnokurczliwe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wykorzystują</a:t>
            </a:r>
            <a:r>
              <a:rPr lang="en-US" altLang="pl-PL" sz="2000" dirty="0"/>
              <a:t> </a:t>
            </a:r>
            <a:r>
              <a:rPr lang="en-US" altLang="pl-PL" sz="2000" dirty="0" err="1"/>
              <a:t>jako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źródło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procesy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spalania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tłuszczu</a:t>
            </a:r>
            <a:r>
              <a:rPr lang="en-US" altLang="pl-PL" sz="2000" dirty="0"/>
              <a:t> .</a:t>
            </a:r>
            <a:r>
              <a:rPr lang="en-US" altLang="pl-PL" sz="2000" dirty="0" err="1"/>
              <a:t>Aerobowe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procesy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energetyczne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stanowią</a:t>
            </a:r>
            <a:r>
              <a:rPr lang="en-US" altLang="pl-PL" sz="2000" dirty="0"/>
              <a:t> </a:t>
            </a:r>
            <a:r>
              <a:rPr lang="en-US" altLang="pl-PL" sz="2000" dirty="0" err="1"/>
              <a:t>długotrwałe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stałe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źródło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energii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dla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pracy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mięśni</a:t>
            </a:r>
            <a:r>
              <a:rPr lang="en-US" altLang="pl-PL" sz="2000" dirty="0"/>
              <a:t> o </a:t>
            </a:r>
            <a:r>
              <a:rPr lang="en-US" altLang="pl-PL" sz="2000" dirty="0" err="1"/>
              <a:t>niskiej</a:t>
            </a:r>
            <a:r>
              <a:rPr lang="en-US" altLang="pl-PL" sz="2000" dirty="0"/>
              <a:t> </a:t>
            </a:r>
            <a:r>
              <a:rPr lang="en-US" altLang="pl-PL" sz="2000" dirty="0" err="1"/>
              <a:t>intensywności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przez</a:t>
            </a:r>
            <a:r>
              <a:rPr lang="en-US" altLang="pl-PL" sz="2000" dirty="0"/>
              <a:t> </a:t>
            </a:r>
            <a:r>
              <a:rPr lang="en-US" altLang="pl-PL" sz="2000" dirty="0" err="1"/>
              <a:t>długi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okres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czasu</a:t>
            </a:r>
            <a:r>
              <a:rPr lang="en-US" altLang="pl-PL" sz="20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613395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3150C92-89EE-46B5-AB18-565B2A36AD61}"/>
              </a:ext>
            </a:extLst>
          </p:cNvPr>
          <p:cNvSpPr txBox="1"/>
          <p:nvPr/>
        </p:nvSpPr>
        <p:spPr>
          <a:xfrm>
            <a:off x="4090507" y="2628900"/>
            <a:ext cx="7454077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sz="2000" dirty="0" err="1"/>
              <a:t>Podtyp</a:t>
            </a:r>
            <a:r>
              <a:rPr lang="en-US" altLang="pl-PL" sz="2000" dirty="0"/>
              <a:t> I A – </a:t>
            </a:r>
            <a:r>
              <a:rPr lang="en-US" altLang="pl-PL" sz="2000" dirty="0" err="1"/>
              <a:t>aerobowe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włókna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wolnokurczliwe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wystepują</a:t>
            </a:r>
            <a:r>
              <a:rPr lang="en-US" altLang="pl-PL" sz="2000" dirty="0"/>
              <a:t> </a:t>
            </a:r>
            <a:r>
              <a:rPr lang="en-US" altLang="pl-PL" sz="2000" dirty="0" err="1"/>
              <a:t>niezmiernie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rzadko</a:t>
            </a:r>
            <a:r>
              <a:rPr lang="en-US" altLang="pl-PL" sz="2000" dirty="0"/>
              <a:t> u </a:t>
            </a:r>
            <a:r>
              <a:rPr lang="en-US" altLang="pl-PL" sz="2000" dirty="0" err="1"/>
              <a:t>maratończyków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czy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triatlonistów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włókna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te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są</a:t>
            </a:r>
            <a:r>
              <a:rPr lang="en-US" altLang="pl-PL" sz="2000" dirty="0"/>
              <a:t> </a:t>
            </a:r>
            <a:r>
              <a:rPr lang="en-US" altLang="pl-PL" sz="2000" dirty="0" err="1"/>
              <a:t>bogate</a:t>
            </a:r>
            <a:r>
              <a:rPr lang="en-US" altLang="pl-PL" sz="2000" dirty="0"/>
              <a:t> w </a:t>
            </a:r>
            <a:r>
              <a:rPr lang="en-US" altLang="pl-PL" sz="2000" dirty="0" err="1"/>
              <a:t>lipidy</a:t>
            </a:r>
            <a:endParaRPr lang="en-US" altLang="pl-PL" sz="2000" dirty="0"/>
          </a:p>
        </p:txBody>
      </p:sp>
    </p:spTree>
    <p:extLst>
      <p:ext uri="{BB962C8B-B14F-4D97-AF65-F5344CB8AC3E}">
        <p14:creationId xmlns:p14="http://schemas.microsoft.com/office/powerpoint/2010/main" val="4105643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DE17DB6-00F2-4AAA-87BF-D3CAD5400952}"/>
              </a:ext>
            </a:extLst>
          </p:cNvPr>
          <p:cNvSpPr txBox="1"/>
          <p:nvPr/>
        </p:nvSpPr>
        <p:spPr>
          <a:xfrm>
            <a:off x="8713750" y="668402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b="1" i="1" u="sng" dirty="0"/>
              <a:t>Zmęczenie mięśni: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073410B-BBD9-48EF-97E1-B9DA5916CFC5}"/>
              </a:ext>
            </a:extLst>
          </p:cNvPr>
          <p:cNvSpPr txBox="1"/>
          <p:nvPr/>
        </p:nvSpPr>
        <p:spPr>
          <a:xfrm>
            <a:off x="2720899" y="2330197"/>
            <a:ext cx="93356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400" dirty="0"/>
              <a:t>Podczas intensywnego wysiłku fizycznego, w warunkach deficytu tlenowego w mięśniach kręgowców powstaje </a:t>
            </a:r>
            <a:r>
              <a:rPr lang="pl-PL" altLang="pl-PL" sz="2400" b="1" i="1" u="sng" dirty="0"/>
              <a:t>kwas mlekowy</a:t>
            </a:r>
            <a:r>
              <a:rPr lang="pl-PL" altLang="pl-PL" sz="2400" dirty="0"/>
              <a:t>. Jest to związek silnie toksyczny powodujący wystąpienie objawów zmęczenia </a:t>
            </a:r>
            <a:r>
              <a:rPr lang="pl-PL" altLang="pl-PL" sz="2400" dirty="0" err="1"/>
              <a:t>mięsni</a:t>
            </a:r>
            <a:r>
              <a:rPr lang="pl-PL" altLang="pl-PL" sz="2400" dirty="0"/>
              <a:t>. Kwas mlekowy przenika do krwi, a następnie transportowany jest do wątroby. W wątrobie ulega przemianie w glukozę. Glukoza znów przez krew transportowana jest do mięśni gdzie jest wykorzystywana jako substrat oddechowy. Kiedy spada zapotrzebowanie na ten cukier, jest on zamieniany na glikogen w czasie </a:t>
            </a:r>
            <a:r>
              <a:rPr lang="pl-PL" altLang="pl-PL" sz="2400" dirty="0" err="1"/>
              <a:t>glikogenogenezy</a:t>
            </a:r>
            <a:r>
              <a:rPr lang="pl-PL" altLang="pl-PL" sz="2400" dirty="0"/>
              <a:t> (</a:t>
            </a:r>
            <a:r>
              <a:rPr lang="pl-PL" altLang="pl-PL" sz="2400" b="1" i="1" u="sng" dirty="0" err="1"/>
              <a:t>glikogenezy</a:t>
            </a:r>
            <a:r>
              <a:rPr lang="pl-PL" altLang="pl-PL" sz="2400" dirty="0"/>
              <a:t>) .</a:t>
            </a:r>
          </a:p>
        </p:txBody>
      </p:sp>
    </p:spTree>
    <p:extLst>
      <p:ext uri="{BB962C8B-B14F-4D97-AF65-F5344CB8AC3E}">
        <p14:creationId xmlns:p14="http://schemas.microsoft.com/office/powerpoint/2010/main" val="158483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E0FC751-2076-4661-835C-5EE6B3CB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04" y="2963185"/>
            <a:ext cx="2744788" cy="28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DBF66F9-00BE-4831-A534-E297AD4397EB}"/>
              </a:ext>
            </a:extLst>
          </p:cNvPr>
          <p:cNvSpPr txBox="1"/>
          <p:nvPr/>
        </p:nvSpPr>
        <p:spPr>
          <a:xfrm>
            <a:off x="7483604" y="428288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u="sng" dirty="0">
                <a:latin typeface="Comic Sans MS" panose="030F0702030302020204" pitchFamily="66" charset="0"/>
              </a:rPr>
              <a:t>TOPOGRAFIA MIĘŚNI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95F80B5-7902-49FB-9F3B-9F335D99704E}"/>
              </a:ext>
            </a:extLst>
          </p:cNvPr>
          <p:cNvSpPr txBox="1"/>
          <p:nvPr/>
        </p:nvSpPr>
        <p:spPr>
          <a:xfrm>
            <a:off x="1075266" y="1742057"/>
            <a:ext cx="6790266" cy="4305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u="sng" dirty="0">
                <a:latin typeface="Comic Sans MS" panose="030F0702030302020204" pitchFamily="66" charset="0"/>
              </a:rPr>
              <a:t>MIĘŚNIE GŁOWY I SZYI</a:t>
            </a:r>
            <a:endParaRPr lang="pl-PL" altLang="pl-PL" sz="18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l-PL" altLang="pl-PL" sz="18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1. mięśnie wyrazowe - przyczepione do wewnętrznej powierzchni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                                    skóry głowy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2. mięśnie poruszające żuchwą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3. mięśnie gałki ocznej, mięśnie języka, mięśnie narządu przedsionkowo –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    ślimakowego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•"/>
            </a:pPr>
            <a:endParaRPr lang="pl-PL" altLang="pl-PL" sz="18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u="sng" dirty="0">
                <a:latin typeface="Comic Sans MS" panose="030F0702030302020204" pitchFamily="66" charset="0"/>
              </a:rPr>
              <a:t>MIĘŚNIE TUŁOWIA</a:t>
            </a:r>
            <a:r>
              <a:rPr lang="pl-PL" altLang="pl-PL" sz="1800" dirty="0"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u="sng" dirty="0">
                <a:latin typeface="Comic Sans MS" panose="030F0702030302020204" pitchFamily="66" charset="0"/>
              </a:rPr>
              <a:t>MIĘŚNIE KOŃCZYN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u="sng" dirty="0">
                <a:latin typeface="Comic Sans MS" panose="030F0702030302020204" pitchFamily="66" charset="0"/>
              </a:rPr>
              <a:t>MIĘŚNIE BRZUCHA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u="sng" dirty="0">
                <a:latin typeface="Comic Sans MS" panose="030F0702030302020204" pitchFamily="66" charset="0"/>
              </a:rPr>
              <a:t>MIĘŚNIE KLATKI PIERSIOWEJ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u="sng" dirty="0">
                <a:latin typeface="Comic Sans MS" panose="030F0702030302020204" pitchFamily="66" charset="0"/>
              </a:rPr>
              <a:t>MIĘŚNIE GRZBIETU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l-PL" altLang="pl-PL" sz="1800" u="sng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1. mięśnie grzbietu powierzchowne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2. mięśnie grzbietu głębokie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3. </a:t>
            </a:r>
            <a:r>
              <a:rPr lang="pl-PL" altLang="pl-PL" sz="1800" dirty="0" err="1">
                <a:latin typeface="Comic Sans MS" panose="030F0702030302020204" pitchFamily="66" charset="0"/>
              </a:rPr>
              <a:t>powięzie</a:t>
            </a:r>
            <a:r>
              <a:rPr lang="pl-PL" altLang="pl-PL" sz="1800" dirty="0">
                <a:latin typeface="Comic Sans MS" panose="030F0702030302020204" pitchFamily="66" charset="0"/>
              </a:rPr>
              <a:t> grzbietu</a:t>
            </a:r>
            <a:r>
              <a:rPr lang="pl-PL" altLang="pl-PL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917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C9D2631-867A-437D-AC33-309DDB05247E}"/>
              </a:ext>
            </a:extLst>
          </p:cNvPr>
          <p:cNvSpPr txBox="1"/>
          <p:nvPr/>
        </p:nvSpPr>
        <p:spPr>
          <a:xfrm>
            <a:off x="5959604" y="797468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u="sng" dirty="0">
                <a:latin typeface="Comic Sans MS" panose="030F0702030302020204" pitchFamily="66" charset="0"/>
              </a:rPr>
              <a:t>MIĘŚNIE KOŃCZYNY GÓRNEJ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3312644-6C0F-4D8B-BECF-D103312C4905}"/>
              </a:ext>
            </a:extLst>
          </p:cNvPr>
          <p:cNvSpPr txBox="1"/>
          <p:nvPr/>
        </p:nvSpPr>
        <p:spPr>
          <a:xfrm>
            <a:off x="880533" y="2595771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Mięśnie kończyny górnej możemy ogólnie podzielić na: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 sz="1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pl-PL" altLang="pl-PL" sz="1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1.mięśnie obręczy kończyny górnej,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2.mięśnie ramienia,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3.mięśnie przedramienia,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1800" dirty="0">
                <a:latin typeface="Comic Sans MS" panose="030F0702030302020204" pitchFamily="66" charset="0"/>
              </a:rPr>
              <a:t>4.mięśnie ręki.</a:t>
            </a:r>
            <a:br>
              <a:rPr lang="pl-PL" altLang="pl-PL" dirty="0">
                <a:latin typeface="Comic Sans MS" panose="030F0702030302020204" pitchFamily="66" charset="0"/>
              </a:rPr>
            </a:br>
            <a:endParaRPr lang="pl-PL" altLang="pl-PL" dirty="0">
              <a:latin typeface="Comic Sans MS" panose="030F0702030302020204" pitchFamily="66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3DB9050-96D1-46C7-91A4-57F10913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239169"/>
            <a:ext cx="173355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316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599A2D6-B810-47D2-9C41-62321CF5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3245" y="571934"/>
            <a:ext cx="7920038" cy="6119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67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2F9FF56-30F4-484C-8626-84BF2BB35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35" y="1044066"/>
            <a:ext cx="7182562" cy="54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7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F7CCF-7492-4972-BBFA-F6207BC3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440BBB-3C94-47BF-BE92-5400B70F2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 dirty="0"/>
              <a:t>po intensywnym treningu szybkościowym odnowa następuje przeciętnie po24-48 godzinach,</a:t>
            </a:r>
          </a:p>
          <a:p>
            <a:pPr eaLnBrk="1" hangingPunct="1"/>
            <a:endParaRPr lang="pl-PL" altLang="pl-PL" sz="2400" dirty="0"/>
          </a:p>
          <a:p>
            <a:pPr eaLnBrk="1" hangingPunct="1"/>
            <a:r>
              <a:rPr lang="pl-PL" altLang="pl-PL" sz="2400" dirty="0"/>
              <a:t> po intensywnym treningu siłowym odnowa następuje po 48 godzinach,</a:t>
            </a:r>
          </a:p>
          <a:p>
            <a:pPr eaLnBrk="1" hangingPunct="1"/>
            <a:endParaRPr lang="pl-PL" altLang="pl-PL" sz="2400" dirty="0"/>
          </a:p>
          <a:p>
            <a:pPr eaLnBrk="1" hangingPunct="1"/>
            <a:r>
              <a:rPr lang="pl-PL" altLang="pl-PL" sz="2400" dirty="0"/>
              <a:t>po intensywnym treningu wytrzymałościowym odnowa następuje przeciętnie po 48-72 godzinach.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97589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01A121A-FB35-48B9-A78F-C1A478E42BA2}"/>
              </a:ext>
            </a:extLst>
          </p:cNvPr>
          <p:cNvSpPr txBox="1"/>
          <p:nvPr/>
        </p:nvSpPr>
        <p:spPr>
          <a:xfrm>
            <a:off x="619760" y="764373"/>
            <a:ext cx="6832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l-PL" sz="4000" u="sng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MIĘŚNIE KOŃCZYNY DOLNEJ</a:t>
            </a:r>
            <a:endParaRPr lang="en-US" sz="4000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7EE841E-EC33-491E-8B59-C3D1358BB652}"/>
              </a:ext>
            </a:extLst>
          </p:cNvPr>
          <p:cNvSpPr txBox="1"/>
          <p:nvPr/>
        </p:nvSpPr>
        <p:spPr>
          <a:xfrm>
            <a:off x="619760" y="2194560"/>
            <a:ext cx="6832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l-PL" dirty="0"/>
              <a:t>Mięśnie te możemy pogrupować na: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pl-PL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pl-PL" dirty="0"/>
              <a:t>1. mięśnie obręczy kończyny dolnej,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pl-PL" dirty="0"/>
              <a:t>2. mięśnie uda,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pl-PL" dirty="0"/>
              <a:t>3. podudzia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pl-PL" dirty="0"/>
              <a:t>4. stopy.</a:t>
            </a:r>
            <a:br>
              <a:rPr lang="en-US" altLang="pl-PL" dirty="0"/>
            </a:br>
            <a:endParaRPr lang="en-US" altLang="pl-PL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0E094503-07C4-4323-BEBF-C619A8D6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3879" y="746125"/>
            <a:ext cx="1559679" cy="54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44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58290B6-9A71-4398-B2C3-7503D3A9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67" y="880011"/>
            <a:ext cx="7343775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608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A62210A-97A2-4301-8DAB-731DD9ED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60" y="600075"/>
            <a:ext cx="7488237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073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6CBBDE0-5F64-40AA-9C17-820F6AB4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53" y="701881"/>
            <a:ext cx="7345362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903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F52DF16-49A3-4987-8F54-FF3882E0914B}"/>
              </a:ext>
            </a:extLst>
          </p:cNvPr>
          <p:cNvSpPr txBox="1"/>
          <p:nvPr/>
        </p:nvSpPr>
        <p:spPr>
          <a:xfrm>
            <a:off x="8308110" y="362918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u="sng" dirty="0">
                <a:latin typeface="Comic Sans MS" panose="030F0702030302020204" pitchFamily="66" charset="0"/>
              </a:rPr>
              <a:t>MIĘŚNIE TUŁOWIA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8F4E7E-DA7B-4430-B063-F374F5D939F0}"/>
              </a:ext>
            </a:extLst>
          </p:cNvPr>
          <p:cNvSpPr txBox="1"/>
          <p:nvPr/>
        </p:nvSpPr>
        <p:spPr>
          <a:xfrm>
            <a:off x="1650670" y="945243"/>
            <a:ext cx="8617280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l-PL" altLang="pl-PL" sz="1800" dirty="0"/>
          </a:p>
          <a:p>
            <a:pPr>
              <a:lnSpc>
                <a:spcPct val="80000"/>
              </a:lnSpc>
            </a:pPr>
            <a:r>
              <a:rPr lang="pl-PL" altLang="pl-PL" sz="1800" u="sng" dirty="0">
                <a:latin typeface="Comic Sans MS" panose="030F0702030302020204" pitchFamily="66" charset="0"/>
              </a:rPr>
              <a:t>Mięśnie klatki piersiowej</a:t>
            </a:r>
            <a:r>
              <a:rPr lang="pl-PL" altLang="pl-PL" sz="1800" dirty="0">
                <a:latin typeface="Comic Sans MS" panose="030F0702030302020204" pitchFamily="66" charset="0"/>
              </a:rPr>
              <a:t> możemy podzielić na dwie grupy. Pierwszą grupę powierzchowną, stanowią mięśnie znajdujące się w obrębie obręczy kończyny górnej i kości ramienia. Drugą stanowią mięśnie głębokie - do nich należą: mięsień piersiowy większy, piersiowy mniejszy, mięsień zębaty przedni i mięśnie międzyżebrowe. </a:t>
            </a:r>
          </a:p>
          <a:p>
            <a:pPr>
              <a:lnSpc>
                <a:spcPct val="80000"/>
              </a:lnSpc>
            </a:pPr>
            <a:endParaRPr lang="pl-PL" altLang="pl-PL" sz="18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pl-PL" altLang="pl-PL" sz="1800" u="sng" dirty="0">
                <a:latin typeface="Comic Sans MS" panose="030F0702030302020204" pitchFamily="66" charset="0"/>
              </a:rPr>
              <a:t>Mięśnie brzucha budują ściany jamy brzusznej</a:t>
            </a:r>
            <a:r>
              <a:rPr lang="pl-PL" altLang="pl-PL" sz="1800" dirty="0">
                <a:latin typeface="Comic Sans MS" panose="030F0702030302020204" pitchFamily="66" charset="0"/>
              </a:rPr>
              <a:t> - należą do nich: mięsień prosty brzucha, mięsień skośny zewnętrzny, mięsień skośny wewnętrzny brzucha, mięsień czworoboczny lędźwi. </a:t>
            </a:r>
          </a:p>
          <a:p>
            <a:pPr>
              <a:lnSpc>
                <a:spcPct val="80000"/>
              </a:lnSpc>
            </a:pPr>
            <a:endParaRPr lang="pl-PL" altLang="pl-PL" sz="18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pl-PL" altLang="pl-PL" sz="1800" u="sng" dirty="0">
                <a:latin typeface="Comic Sans MS" panose="030F0702030302020204" pitchFamily="66" charset="0"/>
              </a:rPr>
              <a:t>Mięśnie grzbietu</a:t>
            </a:r>
            <a:r>
              <a:rPr lang="pl-PL" altLang="pl-PL" sz="1800" dirty="0">
                <a:latin typeface="Comic Sans MS" panose="030F0702030302020204" pitchFamily="66" charset="0"/>
              </a:rPr>
              <a:t> -  trzy warstwy: powierzchowną, pośrednią i głęboką. Do powierzchownej warstwy należą: mięsień czworoboczny, mięsień najszerszy grzbietu, mięsień równoległoboczny, mięsień dźwigacz łopatki. Do warstwy pośredniej mięśni grzbietu zaliczamy mięśnie zębate - tylny górny i tylny dolny. Warstwa głęboka utworzona jest z mięśni: biodrowo-żebrowego, </a:t>
            </a:r>
            <a:r>
              <a:rPr lang="pl-PL" altLang="pl-PL" sz="1800" dirty="0" err="1">
                <a:latin typeface="Comic Sans MS" panose="030F0702030302020204" pitchFamily="66" charset="0"/>
              </a:rPr>
              <a:t>półkolcowego</a:t>
            </a:r>
            <a:r>
              <a:rPr lang="pl-PL" altLang="pl-PL" sz="1800" dirty="0">
                <a:latin typeface="Comic Sans MS" panose="030F0702030302020204" pitchFamily="66" charset="0"/>
              </a:rPr>
              <a:t>, mięśnia najdłuższego i mięśni podpotylicznych</a:t>
            </a:r>
          </a:p>
          <a:p>
            <a:pPr>
              <a:lnSpc>
                <a:spcPct val="80000"/>
              </a:lnSpc>
            </a:pP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39627866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3B6C5731-77EA-4255-A435-38DA3DC1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39" y="624681"/>
            <a:ext cx="7488237" cy="56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354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62F1C73-DDA1-409B-AF46-D497B8241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23" y="701537"/>
            <a:ext cx="7632700" cy="57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647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1830E46-B3DD-4C8E-B505-A6EFB6D8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12" y="404812"/>
            <a:ext cx="75596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2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485A17-B66E-4D65-806F-9C3B066F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FA8EDE-7388-476D-82C9-5D196BA86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pl-PL" altLang="pl-PL" sz="2400" dirty="0"/>
              <a:t>Obciążenie</a:t>
            </a:r>
            <a:r>
              <a:rPr lang="pl-PL" altLang="pl-PL" dirty="0"/>
              <a:t>      </a:t>
            </a:r>
            <a:r>
              <a:rPr lang="pl-PL" altLang="pl-PL" sz="2400" dirty="0"/>
              <a:t>Kryteria wielkości obciążenia               Wykonywane zadania</a:t>
            </a:r>
          </a:p>
          <a:p>
            <a:pPr eaLnBrk="1" hangingPunct="1"/>
            <a:r>
              <a:rPr lang="pl-PL" altLang="pl-PL" sz="2000" dirty="0"/>
              <a:t>Małe                                         15-20% objętości pracy,             podtrzymanie osiągniętego poziomu</a:t>
            </a:r>
            <a:endParaRPr lang="pl-PL" altLang="pl-PL" sz="1800" dirty="0"/>
          </a:p>
          <a:p>
            <a:pPr eaLnBrk="1" hangingPunct="1"/>
            <a:endParaRPr lang="pl-PL" altLang="pl-PL" sz="2400" dirty="0"/>
          </a:p>
          <a:p>
            <a:pPr marL="0" indent="0" eaLnBrk="1" hangingPunct="1">
              <a:buNone/>
            </a:pPr>
            <a:endParaRPr lang="pl-PL" altLang="pl-PL" sz="2400" dirty="0"/>
          </a:p>
          <a:p>
            <a:pPr eaLnBrk="1" hangingPunct="1"/>
            <a:endParaRPr lang="pl-PL" altLang="pl-PL" sz="2400" dirty="0"/>
          </a:p>
          <a:p>
            <a:pPr eaLnBrk="1" hangingPunct="1"/>
            <a:endParaRPr lang="pl-PL" altLang="pl-PL" sz="2400" dirty="0"/>
          </a:p>
          <a:p>
            <a:pPr eaLnBrk="1" hangingPunct="1"/>
            <a:r>
              <a:rPr lang="pl-PL" altLang="pl-PL" sz="2400" dirty="0"/>
              <a:t>Średnie                     40-60% objętości pracy,              </a:t>
            </a:r>
            <a:r>
              <a:rPr lang="pl-PL" altLang="pl-PL" sz="1800" dirty="0"/>
              <a:t>rozwiązywanie wybranych zadań treningowych</a:t>
            </a:r>
          </a:p>
          <a:p>
            <a:pPr eaLnBrk="1" hangingPunct="1"/>
            <a:endParaRPr lang="pl-PL" altLang="pl-PL" sz="1800" dirty="0"/>
          </a:p>
          <a:p>
            <a:pPr eaLnBrk="1" hangingPunct="1"/>
            <a:endParaRPr lang="pl-PL" altLang="pl-PL" sz="1800" dirty="0"/>
          </a:p>
          <a:p>
            <a:pPr eaLnBrk="1" hangingPunct="1"/>
            <a:endParaRPr lang="pl-PL" altLang="pl-PL" sz="1800" dirty="0"/>
          </a:p>
          <a:p>
            <a:pPr eaLnBrk="1" hangingPunct="1"/>
            <a:r>
              <a:rPr lang="pl-PL" altLang="pl-PL" sz="2400" dirty="0"/>
              <a:t>Znaczne                   /60-75% objętości pracy             wzrost poziomu wytrenowania</a:t>
            </a:r>
          </a:p>
          <a:p>
            <a:pPr eaLnBrk="1" hangingPunct="1"/>
            <a:endParaRPr lang="pl-PL" altLang="pl-PL" sz="2400" dirty="0"/>
          </a:p>
          <a:p>
            <a:pPr eaLnBrk="1" hangingPunct="1"/>
            <a:r>
              <a:rPr lang="pl-PL" altLang="pl-PL" sz="2400" dirty="0"/>
              <a:t>Duże                wystąpienie wyraźnego zmęczenia    wzrost poziomu wytrenowania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84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7F795F-0EDA-405F-AB8F-FBD2383C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i="1" u="sng" dirty="0">
                <a:latin typeface="Times New Roman" panose="02020603050405020304" pitchFamily="18" charset="0"/>
              </a:rPr>
              <a:t>Energetyka wysiłku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59E8A5-3B4C-4E60-801B-1BD6D2DB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3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835C80-8C6C-4DA1-888A-024191DD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1.Etap Pierwszy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D6ADD8-15C8-4BC5-9CC2-1BE33F6D9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ATP rozpada się do ADP + P + Energia</a:t>
            </a:r>
          </a:p>
          <a:p>
            <a:endParaRPr lang="pl-PL" altLang="pl-PL" dirty="0"/>
          </a:p>
          <a:p>
            <a:pPr>
              <a:buFontTx/>
              <a:buNone/>
            </a:pPr>
            <a:r>
              <a:rPr lang="pl-PL" altLang="pl-PL" dirty="0"/>
              <a:t>                 ATP – </a:t>
            </a:r>
            <a:r>
              <a:rPr lang="pl-PL" altLang="pl-PL" dirty="0" err="1"/>
              <a:t>aza</a:t>
            </a:r>
            <a:r>
              <a:rPr lang="pl-PL" altLang="pl-PL" dirty="0"/>
              <a:t> </a:t>
            </a:r>
            <a:r>
              <a:rPr lang="pl-PL" altLang="pl-PL" dirty="0" err="1"/>
              <a:t>miofibrylarna</a:t>
            </a:r>
            <a:endParaRPr lang="pl-PL" altLang="pl-PL" dirty="0"/>
          </a:p>
          <a:p>
            <a:r>
              <a:rPr lang="pl-PL" altLang="pl-PL" dirty="0"/>
              <a:t>ATP = -------------------------------------} ADP</a:t>
            </a:r>
          </a:p>
          <a:p>
            <a:pPr>
              <a:buFontTx/>
              <a:buNone/>
            </a:pPr>
            <a:r>
              <a:rPr lang="pl-PL" altLang="pl-PL" dirty="0"/>
              <a:t>                Ca 2+ , Mg 2+</a:t>
            </a:r>
          </a:p>
          <a:p>
            <a:r>
              <a:rPr lang="pl-PL" dirty="0"/>
              <a:t>Energia wystarcza na ułamek sekundy</a:t>
            </a:r>
          </a:p>
        </p:txBody>
      </p:sp>
    </p:spTree>
    <p:extLst>
      <p:ext uri="{BB962C8B-B14F-4D97-AF65-F5344CB8AC3E}">
        <p14:creationId xmlns:p14="http://schemas.microsoft.com/office/powerpoint/2010/main" val="755337825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242</TotalTime>
  <Words>2610</Words>
  <Application>Microsoft Office PowerPoint</Application>
  <PresentationFormat>Panoramiczny</PresentationFormat>
  <Paragraphs>290</Paragraphs>
  <Slides>67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67</vt:i4>
      </vt:variant>
    </vt:vector>
  </HeadingPairs>
  <TitlesOfParts>
    <vt:vector size="73" baseType="lpstr">
      <vt:lpstr>Arial</vt:lpstr>
      <vt:lpstr>Century Gothic</vt:lpstr>
      <vt:lpstr>Comic Sans MS</vt:lpstr>
      <vt:lpstr>Times New Roman</vt:lpstr>
      <vt:lpstr>Wingdings</vt:lpstr>
      <vt:lpstr>Para</vt:lpstr>
      <vt:lpstr> instruktor sportu</vt:lpstr>
      <vt:lpstr>ADAPTACJA</vt:lpstr>
      <vt:lpstr>SUPERKOMPENSACJA</vt:lpstr>
      <vt:lpstr>Prezentacja programu PowerPoint</vt:lpstr>
      <vt:lpstr>Prezentacja programu PowerPoint</vt:lpstr>
      <vt:lpstr>Prezentacja programu PowerPoint</vt:lpstr>
      <vt:lpstr>Prezentacja programu PowerPoint</vt:lpstr>
      <vt:lpstr>Energetyka wysiłku</vt:lpstr>
      <vt:lpstr>1.Etap Pierwszy</vt:lpstr>
      <vt:lpstr>2.Etap drugi</vt:lpstr>
      <vt:lpstr>3.Etap trzeci</vt:lpstr>
      <vt:lpstr>4.Etap czwarty</vt:lpstr>
      <vt:lpstr>Źródła energii w zależności od czasu pracy/wysiłku fizycznego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Budowa włókna mięśniowego</vt:lpstr>
      <vt:lpstr>Mechanizm skurczu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instruktor sportu</dc:title>
  <dc:creator>Łukasz Kabelis-Szostakowski</dc:creator>
  <cp:lastModifiedBy>Łukasz Kabelis-Szostakowski</cp:lastModifiedBy>
  <cp:revision>3</cp:revision>
  <dcterms:created xsi:type="dcterms:W3CDTF">2022-03-14T15:21:20Z</dcterms:created>
  <dcterms:modified xsi:type="dcterms:W3CDTF">2024-10-10T18:49:05Z</dcterms:modified>
</cp:coreProperties>
</file>